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74" r:id="rId2"/>
    <p:sldId id="377" r:id="rId3"/>
    <p:sldId id="376" r:id="rId4"/>
    <p:sldId id="381" r:id="rId5"/>
    <p:sldId id="380" r:id="rId6"/>
    <p:sldId id="379" r:id="rId7"/>
    <p:sldId id="382" r:id="rId8"/>
    <p:sldId id="384" r:id="rId9"/>
    <p:sldId id="383" r:id="rId10"/>
    <p:sldId id="385" r:id="rId11"/>
    <p:sldId id="387" r:id="rId12"/>
    <p:sldId id="386" r:id="rId13"/>
    <p:sldId id="389" r:id="rId14"/>
    <p:sldId id="390" r:id="rId15"/>
    <p:sldId id="392" r:id="rId16"/>
    <p:sldId id="388" r:id="rId17"/>
    <p:sldId id="393" r:id="rId18"/>
    <p:sldId id="394" r:id="rId19"/>
    <p:sldId id="395" r:id="rId20"/>
    <p:sldId id="396" r:id="rId21"/>
    <p:sldId id="397" r:id="rId22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4AA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2" autoAdjust="0"/>
    <p:restoredTop sz="65258" autoAdjust="0"/>
  </p:normalViewPr>
  <p:slideViewPr>
    <p:cSldViewPr>
      <p:cViewPr varScale="1">
        <p:scale>
          <a:sx n="94" d="100"/>
          <a:sy n="94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58" y="-8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4A35506-1D10-4139-B2AB-0D6FE7B9D2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C1F9FA-4B51-4BC0-B4D8-76BB198FCF13}" type="datetimeFigureOut">
              <a:rPr lang="ja-JP" altLang="en-US"/>
              <a:pPr>
                <a:defRPr/>
              </a:pPr>
              <a:t>2015/5/27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6FE1DB-7403-4227-9730-77512D0739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+mn-lt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+mn-lt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+mn-lt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+mn-lt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+mn-lt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B5B2-B70B-4162-80E2-F0428017C6D5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7164-E9CF-4CDD-833F-577CEFEE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B99A-73EB-45B4-8BDB-49387C4FF9A6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FF005-CBBF-4C6D-A753-4B0DFA4C5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B1027-03D2-42C9-98BC-8BA5CC29D2BE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5382-D12F-4FFA-B3E9-D5E19611AB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158E-5E07-4E36-8B6A-CCBBF506736F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C2D6-AD0C-4DDA-BEA8-BA6B2CA42B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0399-C2BC-4ABD-BB88-942A5551C23C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7A1C-1D50-4FCB-8BC3-4C244D9BB4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2370-B0D6-47AB-A310-234552307AB1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E51D-4B50-4EB1-BCB8-6C7B8CB008D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71FFB-1A1C-4796-A167-36A637861310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52CB-001E-4365-B811-7AAC5A313F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898F-0CD8-462B-B3B0-A55544960A26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75F3-046E-4FD0-854E-E58FA4D3DBB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423D-7618-4714-8158-47A0E1995319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EE51-AA62-4C26-9A04-2CF98B2CD0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AB7E-4ECC-466A-97C6-39AF81A721C5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7F73-F54E-4B41-BA6F-8A47EF70FA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6AD6-479D-41E1-9928-820C54060D10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FD3B-33CE-445D-8138-DC53950AE77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9AF870C-AA1B-41CF-9357-CA0AF31651F2}" type="datetime1">
              <a:rPr lang="ja-JP" altLang="en-US"/>
              <a:pPr>
                <a:defRPr/>
              </a:pPr>
              <a:t>2015/5/27</a:t>
            </a:fld>
            <a:endParaRPr lang="en-US" altLang="ja-JP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43C9D2-9724-457A-862A-850734C3469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auto">
          <a:xfrm>
            <a:off x="611560" y="1268760"/>
            <a:ext cx="6511088" cy="11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</a:rPr>
              <a:t>橡胶胶种剖析方法</a:t>
            </a:r>
            <a:endParaRPr kumimoji="1" lang="en-US" altLang="ja-JP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テキスト ボックス 29"/>
          <p:cNvSpPr txBox="1"/>
          <p:nvPr/>
        </p:nvSpPr>
        <p:spPr>
          <a:xfrm>
            <a:off x="539552" y="692696"/>
            <a:ext cx="1111490" cy="439097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NEW</a:t>
            </a:r>
            <a:r>
              <a:rPr kumimoji="1" lang="en-US" altLang="ja-JP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!</a:t>
            </a:r>
            <a:endParaRPr kumimoji="1" lang="ja-JP" altLang="en-US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8" name="テキスト ボックス 69"/>
          <p:cNvSpPr txBox="1"/>
          <p:nvPr/>
        </p:nvSpPr>
        <p:spPr>
          <a:xfrm>
            <a:off x="36215" y="3834532"/>
            <a:ext cx="3888431" cy="516041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800" b="1" dirty="0" smtClean="0">
                <a:solidFill>
                  <a:srgbClr val="0070C0"/>
                </a:solidFill>
              </a:rPr>
              <a:t>－　</a:t>
            </a:r>
            <a:r>
              <a:rPr lang="zh-CN" altLang="en-US" sz="1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操作简单 设计集约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　－</a:t>
            </a:r>
            <a:endParaRPr lang="en-US" altLang="ja-JP" sz="1800" b="1" dirty="0" smtClean="0">
              <a:solidFill>
                <a:srgbClr val="0070C0"/>
              </a:solidFill>
            </a:endParaRPr>
          </a:p>
        </p:txBody>
      </p:sp>
      <p:grpSp>
        <p:nvGrpSpPr>
          <p:cNvPr id="9" name="グループ化 40"/>
          <p:cNvGrpSpPr/>
          <p:nvPr/>
        </p:nvGrpSpPr>
        <p:grpSpPr>
          <a:xfrm>
            <a:off x="2038774" y="4815594"/>
            <a:ext cx="595375" cy="596800"/>
            <a:chOff x="371074" y="5877272"/>
            <a:chExt cx="595375" cy="596800"/>
          </a:xfrm>
        </p:grpSpPr>
        <p:grpSp>
          <p:nvGrpSpPr>
            <p:cNvPr id="10" name="グループ化 140"/>
            <p:cNvGrpSpPr/>
            <p:nvPr/>
          </p:nvGrpSpPr>
          <p:grpSpPr>
            <a:xfrm>
              <a:off x="371074" y="5877272"/>
              <a:ext cx="595375" cy="596800"/>
              <a:chOff x="458765" y="6568035"/>
              <a:chExt cx="595375" cy="596800"/>
            </a:xfrm>
          </p:grpSpPr>
          <p:sp>
            <p:nvSpPr>
              <p:cNvPr id="24" name="角丸四角形 55"/>
              <p:cNvSpPr>
                <a:spLocks/>
              </p:cNvSpPr>
              <p:nvPr/>
            </p:nvSpPr>
            <p:spPr bwMode="auto">
              <a:xfrm>
                <a:off x="458765" y="6570835"/>
                <a:ext cx="595375" cy="594000"/>
              </a:xfrm>
              <a:prstGeom prst="roundRect">
                <a:avLst>
                  <a:gd name="adj" fmla="val 11376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25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23427" y="6568035"/>
                <a:ext cx="453971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00" b="1" dirty="0" smtClean="0">
                    <a:solidFill>
                      <a:schemeClr val="bg1"/>
                    </a:solidFill>
                  </a:rPr>
                  <a:t>触摸屏</a:t>
                </a:r>
                <a:endParaRPr lang="en-US" altLang="ja-JP" sz="7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正方形/長方形 42"/>
            <p:cNvSpPr/>
            <p:nvPr/>
          </p:nvSpPr>
          <p:spPr bwMode="auto">
            <a:xfrm>
              <a:off x="455639" y="6079010"/>
              <a:ext cx="411708" cy="207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二等辺三角形 43"/>
            <p:cNvSpPr>
              <a:spLocks noChangeAspect="1"/>
            </p:cNvSpPr>
            <p:nvPr/>
          </p:nvSpPr>
          <p:spPr bwMode="auto">
            <a:xfrm rot="10800000">
              <a:off x="575334" y="6095677"/>
              <a:ext cx="36575" cy="6897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二等辺三角形 44"/>
            <p:cNvSpPr>
              <a:spLocks noChangeAspect="1"/>
            </p:cNvSpPr>
            <p:nvPr/>
          </p:nvSpPr>
          <p:spPr bwMode="auto">
            <a:xfrm rot="13800000">
              <a:off x="616275" y="6111820"/>
              <a:ext cx="36575" cy="6253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二等辺三角形 45"/>
            <p:cNvSpPr>
              <a:spLocks noChangeAspect="1"/>
            </p:cNvSpPr>
            <p:nvPr/>
          </p:nvSpPr>
          <p:spPr bwMode="auto">
            <a:xfrm rot="7800000">
              <a:off x="533523" y="6105949"/>
              <a:ext cx="36575" cy="6897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15" name="グループ化 121"/>
            <p:cNvGrpSpPr>
              <a:grpSpLocks noChangeAspect="1"/>
            </p:cNvGrpSpPr>
            <p:nvPr/>
          </p:nvGrpSpPr>
          <p:grpSpPr>
            <a:xfrm>
              <a:off x="515733" y="6162921"/>
              <a:ext cx="274389" cy="283942"/>
              <a:chOff x="3579161" y="3131120"/>
              <a:chExt cx="357187" cy="369623"/>
            </a:xfrm>
          </p:grpSpPr>
          <p:grpSp>
            <p:nvGrpSpPr>
              <p:cNvPr id="16" name="グループ化 95"/>
              <p:cNvGrpSpPr>
                <a:grpSpLocks/>
              </p:cNvGrpSpPr>
              <p:nvPr/>
            </p:nvGrpSpPr>
            <p:grpSpPr bwMode="auto">
              <a:xfrm>
                <a:off x="3579161" y="3131120"/>
                <a:ext cx="357187" cy="360363"/>
                <a:chOff x="626588" y="6171505"/>
                <a:chExt cx="356938" cy="360932"/>
              </a:xfrm>
            </p:grpSpPr>
            <p:sp>
              <p:nvSpPr>
                <p:cNvPr id="18" name="フローチャート : 論理積ゲート 49"/>
                <p:cNvSpPr/>
                <p:nvPr/>
              </p:nvSpPr>
              <p:spPr>
                <a:xfrm rot="16200000">
                  <a:off x="547651" y="6315484"/>
                  <a:ext cx="360932" cy="72974"/>
                </a:xfrm>
                <a:prstGeom prst="flowChartDelay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9" name="フローチャート : 論理積ゲート 50"/>
                <p:cNvSpPr/>
                <p:nvPr/>
              </p:nvSpPr>
              <p:spPr>
                <a:xfrm rot="16200000">
                  <a:off x="616179" y="6456986"/>
                  <a:ext cx="85860" cy="65042"/>
                </a:xfrm>
                <a:prstGeom prst="flowChartDelay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0" name="フローチャート : 論理積ゲート 51"/>
                <p:cNvSpPr/>
                <p:nvPr/>
              </p:nvSpPr>
              <p:spPr>
                <a:xfrm rot="16200000">
                  <a:off x="710455" y="6402141"/>
                  <a:ext cx="186031" cy="74560"/>
                </a:xfrm>
                <a:prstGeom prst="flowChartDelay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1" name="フローチャート : 論理積ゲート 52"/>
                <p:cNvSpPr/>
                <p:nvPr/>
              </p:nvSpPr>
              <p:spPr>
                <a:xfrm rot="16200000">
                  <a:off x="781048" y="6401348"/>
                  <a:ext cx="186031" cy="76146"/>
                </a:xfrm>
                <a:prstGeom prst="flowChartDelay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フローチャート : 論理積ゲート 53"/>
                <p:cNvSpPr/>
                <p:nvPr/>
              </p:nvSpPr>
              <p:spPr>
                <a:xfrm rot="16200000">
                  <a:off x="853230" y="6402141"/>
                  <a:ext cx="186031" cy="74560"/>
                </a:xfrm>
                <a:prstGeom prst="flowChartDelay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3" name="正方形/長方形 54"/>
                <p:cNvSpPr/>
                <p:nvPr/>
              </p:nvSpPr>
              <p:spPr>
                <a:xfrm>
                  <a:off x="729704" y="6403646"/>
                  <a:ext cx="203057" cy="1240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7" name="正方形/長方形 48"/>
              <p:cNvSpPr/>
              <p:nvPr/>
            </p:nvSpPr>
            <p:spPr bwMode="auto">
              <a:xfrm>
                <a:off x="3586883" y="3441228"/>
                <a:ext cx="343850" cy="595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grpSp>
        <p:nvGrpSpPr>
          <p:cNvPr id="26" name="グループ化 83"/>
          <p:cNvGrpSpPr/>
          <p:nvPr/>
        </p:nvGrpSpPr>
        <p:grpSpPr>
          <a:xfrm>
            <a:off x="629713" y="4799854"/>
            <a:ext cx="595375" cy="612823"/>
            <a:chOff x="-1184261" y="6786860"/>
            <a:chExt cx="595375" cy="567706"/>
          </a:xfrm>
        </p:grpSpPr>
        <p:grpSp>
          <p:nvGrpSpPr>
            <p:cNvPr id="27" name="グループ化 103"/>
            <p:cNvGrpSpPr/>
            <p:nvPr/>
          </p:nvGrpSpPr>
          <p:grpSpPr>
            <a:xfrm>
              <a:off x="-1184261" y="6786860"/>
              <a:ext cx="595375" cy="567706"/>
              <a:chOff x="458765" y="6553399"/>
              <a:chExt cx="595375" cy="567706"/>
            </a:xfrm>
          </p:grpSpPr>
          <p:sp>
            <p:nvSpPr>
              <p:cNvPr id="34" name="角丸四角形 143"/>
              <p:cNvSpPr>
                <a:spLocks/>
              </p:cNvSpPr>
              <p:nvPr/>
            </p:nvSpPr>
            <p:spPr bwMode="auto">
              <a:xfrm>
                <a:off x="458765" y="6570836"/>
                <a:ext cx="595375" cy="550269"/>
              </a:xfrm>
              <a:prstGeom prst="roundRect">
                <a:avLst>
                  <a:gd name="adj" fmla="val 11376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35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06400" y="6553399"/>
                <a:ext cx="492444" cy="199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800" b="1" dirty="0" smtClean="0">
                    <a:solidFill>
                      <a:schemeClr val="bg1"/>
                    </a:solidFill>
                  </a:rPr>
                  <a:t>居里点</a:t>
                </a:r>
                <a:endParaRPr lang="en-US" altLang="ja-JP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グループ化 82"/>
            <p:cNvGrpSpPr/>
            <p:nvPr/>
          </p:nvGrpSpPr>
          <p:grpSpPr>
            <a:xfrm>
              <a:off x="-988564" y="7013277"/>
              <a:ext cx="216024" cy="241924"/>
              <a:chOff x="-1547961" y="7002884"/>
              <a:chExt cx="216024" cy="241924"/>
            </a:xfrm>
          </p:grpSpPr>
          <p:cxnSp>
            <p:nvCxnSpPr>
              <p:cNvPr id="29" name="直線コネクタ 73"/>
              <p:cNvCxnSpPr/>
              <p:nvPr/>
            </p:nvCxnSpPr>
            <p:spPr>
              <a:xfrm rot="21120000">
                <a:off x="-1547961" y="7002884"/>
                <a:ext cx="216024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77"/>
              <p:cNvCxnSpPr/>
              <p:nvPr/>
            </p:nvCxnSpPr>
            <p:spPr>
              <a:xfrm rot="21120000">
                <a:off x="-1547961" y="7063278"/>
                <a:ext cx="216024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78"/>
              <p:cNvCxnSpPr/>
              <p:nvPr/>
            </p:nvCxnSpPr>
            <p:spPr>
              <a:xfrm rot="21120000">
                <a:off x="-1547961" y="7124602"/>
                <a:ext cx="216024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79"/>
              <p:cNvCxnSpPr/>
              <p:nvPr/>
            </p:nvCxnSpPr>
            <p:spPr>
              <a:xfrm rot="21120000">
                <a:off x="-1547961" y="7184705"/>
                <a:ext cx="216024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80"/>
              <p:cNvCxnSpPr/>
              <p:nvPr/>
            </p:nvCxnSpPr>
            <p:spPr>
              <a:xfrm rot="21120000">
                <a:off x="-1547961" y="7244808"/>
                <a:ext cx="216024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グループ化 51"/>
          <p:cNvGrpSpPr>
            <a:grpSpLocks/>
          </p:cNvGrpSpPr>
          <p:nvPr/>
        </p:nvGrpSpPr>
        <p:grpSpPr bwMode="auto">
          <a:xfrm>
            <a:off x="2752488" y="4767535"/>
            <a:ext cx="595376" cy="645031"/>
            <a:chOff x="3465104" y="5664226"/>
            <a:chExt cx="939411" cy="1003576"/>
          </a:xfrm>
        </p:grpSpPr>
        <p:grpSp>
          <p:nvGrpSpPr>
            <p:cNvPr id="37" name="グループ化 50"/>
            <p:cNvGrpSpPr>
              <a:grpSpLocks/>
            </p:cNvGrpSpPr>
            <p:nvPr/>
          </p:nvGrpSpPr>
          <p:grpSpPr bwMode="auto">
            <a:xfrm>
              <a:off x="3465104" y="5664226"/>
              <a:ext cx="939411" cy="1003576"/>
              <a:chOff x="3465104" y="5664226"/>
              <a:chExt cx="939411" cy="1003576"/>
            </a:xfrm>
          </p:grpSpPr>
          <p:sp>
            <p:nvSpPr>
              <p:cNvPr id="41" name="角丸四角形 89"/>
              <p:cNvSpPr>
                <a:spLocks/>
              </p:cNvSpPr>
              <p:nvPr/>
            </p:nvSpPr>
            <p:spPr>
              <a:xfrm>
                <a:off x="3465104" y="5743623"/>
                <a:ext cx="939411" cy="924179"/>
              </a:xfrm>
              <a:prstGeom prst="roundRect">
                <a:avLst>
                  <a:gd name="adj" fmla="val 11376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2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3545252" y="5664226"/>
                <a:ext cx="777000" cy="33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800" b="1" dirty="0" smtClean="0">
                    <a:solidFill>
                      <a:schemeClr val="bg1"/>
                    </a:solidFill>
                  </a:rPr>
                  <a:t>保温炉</a:t>
                </a:r>
                <a:endParaRPr lang="ja-JP" altLang="en-US" sz="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太陽 91"/>
              <p:cNvSpPr/>
              <p:nvPr/>
            </p:nvSpPr>
            <p:spPr>
              <a:xfrm>
                <a:off x="3503833" y="5818352"/>
                <a:ext cx="863493" cy="839435"/>
              </a:xfrm>
              <a:prstGeom prst="sun">
                <a:avLst>
                  <a:gd name="adj" fmla="val 12500"/>
                </a:avLst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38" name="テキスト ボックス 42"/>
            <p:cNvSpPr txBox="1">
              <a:spLocks noChangeArrowheads="1"/>
            </p:cNvSpPr>
            <p:nvPr/>
          </p:nvSpPr>
          <p:spPr bwMode="auto">
            <a:xfrm>
              <a:off x="3621192" y="5860719"/>
              <a:ext cx="625217" cy="335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800" dirty="0">
                  <a:solidFill>
                    <a:schemeClr val="accent6"/>
                  </a:solidFill>
                </a:rPr>
                <a:t>MAX</a:t>
              </a:r>
            </a:p>
          </p:txBody>
        </p:sp>
        <p:sp>
          <p:nvSpPr>
            <p:cNvPr id="39" name="テキスト ボックス 87"/>
            <p:cNvSpPr txBox="1"/>
            <p:nvPr/>
          </p:nvSpPr>
          <p:spPr>
            <a:xfrm>
              <a:off x="3527048" y="5951142"/>
              <a:ext cx="814936" cy="5506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ja-JP" sz="1700" b="1" dirty="0">
                  <a:solidFill>
                    <a:schemeClr val="accent6"/>
                  </a:solidFill>
                </a:rPr>
                <a:t>400</a:t>
              </a:r>
            </a:p>
          </p:txBody>
        </p:sp>
        <p:sp>
          <p:nvSpPr>
            <p:cNvPr id="40" name="テキスト ボックス 88"/>
            <p:cNvSpPr txBox="1"/>
            <p:nvPr/>
          </p:nvSpPr>
          <p:spPr>
            <a:xfrm>
              <a:off x="3686926" y="6265937"/>
              <a:ext cx="473483" cy="359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ja-JP" altLang="en-US" sz="900" b="1" dirty="0">
                  <a:solidFill>
                    <a:schemeClr val="accent6"/>
                  </a:solidFill>
                </a:rPr>
                <a:t>℃</a:t>
              </a:r>
              <a:endParaRPr lang="en-US" altLang="ja-JP" sz="9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4" name="グループ化 103"/>
          <p:cNvGrpSpPr/>
          <p:nvPr/>
        </p:nvGrpSpPr>
        <p:grpSpPr>
          <a:xfrm>
            <a:off x="1341798" y="4801308"/>
            <a:ext cx="595375" cy="643916"/>
            <a:chOff x="1056802" y="6028545"/>
            <a:chExt cx="595375" cy="643916"/>
          </a:xfrm>
        </p:grpSpPr>
        <p:grpSp>
          <p:nvGrpSpPr>
            <p:cNvPr id="45" name="グループ化 58"/>
            <p:cNvGrpSpPr/>
            <p:nvPr/>
          </p:nvGrpSpPr>
          <p:grpSpPr>
            <a:xfrm>
              <a:off x="1056802" y="6028545"/>
              <a:ext cx="595375" cy="643916"/>
              <a:chOff x="458765" y="6553749"/>
              <a:chExt cx="595375" cy="643916"/>
            </a:xfrm>
          </p:grpSpPr>
          <p:sp>
            <p:nvSpPr>
              <p:cNvPr id="47" name="角丸四角形 59"/>
              <p:cNvSpPr>
                <a:spLocks/>
              </p:cNvSpPr>
              <p:nvPr/>
            </p:nvSpPr>
            <p:spPr bwMode="auto">
              <a:xfrm>
                <a:off x="458765" y="6570835"/>
                <a:ext cx="595375" cy="594000"/>
              </a:xfrm>
              <a:prstGeom prst="roundRect">
                <a:avLst>
                  <a:gd name="adj" fmla="val 11376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/>
              </a:p>
            </p:txBody>
          </p:sp>
          <p:sp>
            <p:nvSpPr>
              <p:cNvPr id="48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23426" y="6553749"/>
                <a:ext cx="453971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00" b="1" dirty="0" smtClean="0">
                    <a:solidFill>
                      <a:schemeClr val="bg1"/>
                    </a:solidFill>
                  </a:rPr>
                  <a:t>样品数</a:t>
                </a:r>
                <a:endParaRPr lang="en-US" altLang="ja-JP" sz="7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65794" y="6647609"/>
                <a:ext cx="367409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700" b="1" dirty="0" smtClean="0">
                    <a:solidFill>
                      <a:schemeClr val="bg1"/>
                    </a:solidFill>
                  </a:rPr>
                  <a:t>MAX</a:t>
                </a:r>
                <a:endParaRPr lang="en-US" altLang="ja-JP" sz="7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テキスト ボックス 56"/>
              <p:cNvSpPr txBox="1">
                <a:spLocks noChangeArrowheads="1"/>
              </p:cNvSpPr>
              <p:nvPr/>
            </p:nvSpPr>
            <p:spPr bwMode="auto">
              <a:xfrm>
                <a:off x="504656" y="6736000"/>
                <a:ext cx="49564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400" b="1" dirty="0" smtClean="0">
                    <a:solidFill>
                      <a:schemeClr val="bg1"/>
                    </a:solidFill>
                  </a:rPr>
                  <a:t>40</a:t>
                </a:r>
                <a:endParaRPr lang="en-US" altLang="ja-JP" sz="1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テキスト ボックス 56"/>
            <p:cNvSpPr txBox="1">
              <a:spLocks noChangeArrowheads="1"/>
            </p:cNvSpPr>
            <p:nvPr/>
          </p:nvSpPr>
          <p:spPr bwMode="auto">
            <a:xfrm>
              <a:off x="1254868" y="6455392"/>
              <a:ext cx="18473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ja-JP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グループ化 58"/>
          <p:cNvGrpSpPr/>
          <p:nvPr/>
        </p:nvGrpSpPr>
        <p:grpSpPr>
          <a:xfrm>
            <a:off x="4572000" y="533735"/>
            <a:ext cx="4032448" cy="5790530"/>
            <a:chOff x="2809031" y="1098228"/>
            <a:chExt cx="4032448" cy="5790530"/>
          </a:xfrm>
        </p:grpSpPr>
        <p:pic>
          <p:nvPicPr>
            <p:cNvPr id="52" name="Picture 7" descr="C:\Users\Kodaira\Desktop\JPS-900画像\JPS-900加工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t="12282" r="21219" b="2864"/>
            <a:stretch>
              <a:fillRect/>
            </a:stretch>
          </p:blipFill>
          <p:spPr bwMode="auto">
            <a:xfrm>
              <a:off x="2809031" y="1098228"/>
              <a:ext cx="4032448" cy="5790530"/>
            </a:xfrm>
            <a:prstGeom prst="rect">
              <a:avLst/>
            </a:prstGeom>
            <a:noFill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0000">
              <a:off x="4037704" y="4129151"/>
              <a:ext cx="759342" cy="52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Left"/>
              <a:lightRig rig="threePt" dir="t"/>
            </a:scene3d>
          </p:spPr>
        </p:pic>
      </p:grpSp>
      <p:sp>
        <p:nvSpPr>
          <p:cNvPr id="5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US" altLang="ja-JP" sz="1300" b="1" dirty="0" smtClean="0">
                <a:ea typeface="HGS創英角ｺﾞｼｯｸUB" pitchFamily="50" charset="-128"/>
              </a:rPr>
              <a:t>Automated Curie Point Pyrolyzer</a:t>
            </a:r>
            <a:r>
              <a:rPr lang="en-US" altLang="ja-JP" sz="1400" b="1" dirty="0" smtClean="0">
                <a:ea typeface="HGS創英角ｺﾞｼｯｸUB" pitchFamily="50" charset="-128"/>
              </a:rPr>
              <a:t>JPS-900</a:t>
            </a:r>
            <a:endParaRPr lang="ja-JP" altLang="en-US" sz="1400" b="1" dirty="0" smtClean="0">
              <a:ea typeface="HGS創英角ｺﾞｼｯｸUB" pitchFamily="50" charset="-128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3FD75D-A6F6-4E99-AFF2-3B8769C6B83D}" type="slidenum">
              <a:rPr lang="ja-JP" altLang="en-US" sz="1400"/>
              <a:pPr algn="r"/>
              <a:t>10</a:t>
            </a:fld>
            <a:endParaRPr lang="en-US" altLang="ja-JP" sz="1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74713" y="7493000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33350">
              <a:tabLst>
                <a:tab pos="623888" algn="l"/>
                <a:tab pos="1773238" algn="l"/>
                <a:tab pos="3697288" algn="l"/>
              </a:tabLst>
            </a:pPr>
            <a:r>
              <a:rPr lang="ja-JP" altLang="en-US" sz="1000">
                <a:ea typeface="ＭＳ 明朝" charset="-128"/>
                <a:cs typeface="Times New Roman" pitchFamily="18" charset="0"/>
              </a:rPr>
              <a:t> </a:t>
            </a:r>
            <a:endParaRPr lang="ja-JP" altLang="en-US" sz="900">
              <a:ea typeface="ＭＳ 明朝" charset="-128"/>
              <a:cs typeface="Times New Roman" pitchFamily="18" charset="0"/>
            </a:endParaRPr>
          </a:p>
          <a:p>
            <a:pPr indent="133350" eaLnBrk="0" hangingPunct="0">
              <a:tabLst>
                <a:tab pos="623888" algn="l"/>
                <a:tab pos="1773238" algn="l"/>
                <a:tab pos="3697288" algn="l"/>
              </a:tabLst>
            </a:pPr>
            <a:r>
              <a:rPr lang="ja-JP" altLang="en-US" sz="1000">
                <a:ea typeface="ＭＳ 明朝" charset="-128"/>
                <a:cs typeface="Times New Roman" pitchFamily="18" charset="0"/>
              </a:rPr>
              <a:t> </a:t>
            </a:r>
            <a:endParaRPr lang="ja-JP" altLang="en-US">
              <a:ea typeface="ＭＳ 明朝" charset="-128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87824" y="0"/>
            <a:ext cx="30591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Peak Table</a:t>
            </a:r>
            <a:endParaRPr lang="ja-JP" altLang="en-US" sz="20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9" name="Group 950"/>
          <p:cNvGraphicFramePr>
            <a:graphicFrameLocks noGrp="1"/>
          </p:cNvGraphicFramePr>
          <p:nvPr/>
        </p:nvGraphicFramePr>
        <p:xfrm>
          <a:off x="0" y="620688"/>
          <a:ext cx="4927600" cy="11925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9800"/>
                <a:gridCol w="584200"/>
                <a:gridCol w="1092200"/>
                <a:gridCol w="444500"/>
                <a:gridCol w="673100"/>
                <a:gridCol w="520700"/>
                <a:gridCol w="673100"/>
              </a:tblGrid>
              <a:tr h="2143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A02-(std PS) 1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Area(%)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Height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聚苯乙烯单体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9.84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6,117,473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71.14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1,078,123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聚苯乙烯二聚体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827,248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9.62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479,675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聚苯乙烯三聚体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1,654,849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19.24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816,364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总计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8,599,569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100.00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2,374,162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0" name="Group 1174"/>
          <p:cNvGraphicFramePr>
            <a:graphicFrameLocks noGrp="1"/>
          </p:cNvGraphicFramePr>
          <p:nvPr/>
        </p:nvGraphicFramePr>
        <p:xfrm>
          <a:off x="4216400" y="1836741"/>
          <a:ext cx="4927600" cy="12322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9800"/>
                <a:gridCol w="584200"/>
                <a:gridCol w="1092200"/>
                <a:gridCol w="444500"/>
                <a:gridCol w="673100"/>
                <a:gridCol w="520700"/>
                <a:gridCol w="673100"/>
              </a:tblGrid>
              <a:tr h="2143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A04-(std PS) 2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Area(%)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Height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聚苯乙烯单体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6,191,100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71.04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1,079,313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聚苯乙烯二聚体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833,108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9.56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483,558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聚苯乙烯三聚体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1,690,543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19.40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835,632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54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总计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8,714,751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100.00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2,398,503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1" name="Group 1396"/>
          <p:cNvGraphicFramePr>
            <a:graphicFrameLocks noGrp="1"/>
          </p:cNvGraphicFramePr>
          <p:nvPr/>
        </p:nvGraphicFramePr>
        <p:xfrm>
          <a:off x="0" y="2996952"/>
          <a:ext cx="4927600" cy="11925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9800"/>
                <a:gridCol w="584200"/>
                <a:gridCol w="1092200"/>
                <a:gridCol w="444500"/>
                <a:gridCol w="673100"/>
                <a:gridCol w="520700"/>
                <a:gridCol w="673100"/>
              </a:tblGrid>
              <a:tr h="2143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A06-(std PS) 3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Area(%)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Height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聚苯乙烯单体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9.82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5,944,708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71.57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1,079,000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聚苯乙烯二聚体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800,256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454,463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聚苯乙烯三聚体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1,560,755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18.79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785,044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总计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8,305,720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100.00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2,318,507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2" name="Group 1618"/>
          <p:cNvGraphicFramePr>
            <a:graphicFrameLocks noGrp="1"/>
          </p:cNvGraphicFramePr>
          <p:nvPr/>
        </p:nvGraphicFramePr>
        <p:xfrm>
          <a:off x="4216400" y="4221088"/>
          <a:ext cx="4927600" cy="11925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9800"/>
                <a:gridCol w="584200"/>
                <a:gridCol w="1092200"/>
                <a:gridCol w="444500"/>
                <a:gridCol w="673100"/>
                <a:gridCol w="520700"/>
                <a:gridCol w="673100"/>
              </a:tblGrid>
              <a:tr h="2143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A08-(std PS) 4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Area(%)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Height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聚苯乙烯单体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9.76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6,390,298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70.43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1,079,795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聚苯乙烯二聚体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888,080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9.79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492,550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聚苯乙烯三聚体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1,795,090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19.78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916,421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总计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9,073,468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100.00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2,488,766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13" name="Group 1840"/>
          <p:cNvGraphicFramePr>
            <a:graphicFrameLocks noGrp="1"/>
          </p:cNvGraphicFramePr>
          <p:nvPr/>
        </p:nvGraphicFramePr>
        <p:xfrm>
          <a:off x="2124075" y="5548836"/>
          <a:ext cx="4927600" cy="11925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9800"/>
                <a:gridCol w="584200"/>
                <a:gridCol w="1092200"/>
                <a:gridCol w="444500"/>
                <a:gridCol w="673100"/>
                <a:gridCol w="520700"/>
                <a:gridCol w="673100"/>
              </a:tblGrid>
              <a:tr h="21431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A10-(std PS) 5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Area(%)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Height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聚苯乙烯单体</a:t>
                      </a:r>
                      <a:endParaRPr kumimoji="1" lang="en-US" altLang="ja-JP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9.82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6,012,832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71.69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1,078,891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聚苯乙烯二聚体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21.90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772,219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9.21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451,026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聚苯乙烯三聚体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28.77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1,602,716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19.11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825,787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总计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8,387,767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100.00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2,355,704 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B7F86E-79CB-405D-B8C9-5938A489DD97}" type="slidenum">
              <a:rPr lang="ja-JP" altLang="en-US" sz="1400"/>
              <a:pPr algn="r"/>
              <a:t>11</a:t>
            </a:fld>
            <a:endParaRPr lang="en-US" altLang="ja-JP" sz="1400"/>
          </a:p>
        </p:txBody>
      </p:sp>
      <p:graphicFrame>
        <p:nvGraphicFramePr>
          <p:cNvPr id="7" name="Group 5"/>
          <p:cNvGraphicFramePr>
            <a:graphicFrameLocks noGrp="1"/>
          </p:cNvGraphicFramePr>
          <p:nvPr/>
        </p:nvGraphicFramePr>
        <p:xfrm>
          <a:off x="899592" y="1876400"/>
          <a:ext cx="7448868" cy="3352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91055"/>
                <a:gridCol w="1958975"/>
                <a:gridCol w="1700213"/>
                <a:gridCol w="16986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 No.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Peak Name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苯乙烯单体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苯乙烯二聚体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苯乙烯三聚体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A02-(std PS) 1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71.14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9.62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19.24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A04-(std PS) 2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71.04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9.56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19.40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A06-(std PS) 3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71.57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9.64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18.79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A08-(std PS) 4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70.43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9.79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19.78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A10-(std PS) 5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71.69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9.21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19.11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Average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71.17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9.56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19.27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 Deviation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0.50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0.22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0.37 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CV (%)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0.70%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2.26%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1.90%</a:t>
                      </a:r>
                      <a:endParaRPr kumimoji="1" lang="en-US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9215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可重复性</a:t>
            </a:r>
            <a:endParaRPr lang="ja-JP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500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08F64F2-328B-467F-8DB8-E7BB3A0CB8A8}" type="slidenum">
              <a:rPr lang="ja-JP" altLang="en-US" sz="1400"/>
              <a:pPr algn="r"/>
              <a:t>12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6100" y="0"/>
            <a:ext cx="478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校正曲线的建立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9" name="Group 389"/>
          <p:cNvGraphicFramePr>
            <a:graphicFrameLocks noGrp="1"/>
          </p:cNvGraphicFramePr>
          <p:nvPr/>
        </p:nvGraphicFramePr>
        <p:xfrm>
          <a:off x="4643438" y="1268413"/>
          <a:ext cx="3671887" cy="2743200"/>
        </p:xfrm>
        <a:graphic>
          <a:graphicData uri="http://schemas.openxmlformats.org/drawingml/2006/table">
            <a:tbl>
              <a:tblPr/>
              <a:tblGrid>
                <a:gridCol w="1781175"/>
                <a:gridCol w="979487"/>
                <a:gridCol w="911225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SBR-St 23%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丁二烯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B02-(SBR-St 23%)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52.43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47.57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B04-(SBR-St 23%)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53.12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46.88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B06-(SBR-St 23%)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52.49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47.51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B08-(SBR-St 23%)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53.05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46.95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B10-(SBR-St 23%)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52.51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47.49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52.72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47.28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0.34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0.34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0.64%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0.71%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6100" y="0"/>
            <a:ext cx="478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校正曲线的建立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69C7645-7F6A-4E0D-B3FA-528888A36949}" type="slidenum">
              <a:rPr lang="ja-JP" altLang="en-US" sz="1400"/>
              <a:pPr algn="r"/>
              <a:t>13</a:t>
            </a:fld>
            <a:endParaRPr lang="en-US" altLang="ja-JP" sz="1400"/>
          </a:p>
        </p:txBody>
      </p:sp>
      <p:graphicFrame>
        <p:nvGraphicFramePr>
          <p:cNvPr id="9" name="Group 191"/>
          <p:cNvGraphicFramePr>
            <a:graphicFrameLocks noGrp="1"/>
          </p:cNvGraphicFramePr>
          <p:nvPr/>
        </p:nvGraphicFramePr>
        <p:xfrm>
          <a:off x="4572000" y="1125538"/>
          <a:ext cx="3833813" cy="2743200"/>
        </p:xfrm>
        <a:graphic>
          <a:graphicData uri="http://schemas.openxmlformats.org/drawingml/2006/table">
            <a:tbl>
              <a:tblPr/>
              <a:tblGrid>
                <a:gridCol w="1909763"/>
                <a:gridCol w="1047750"/>
                <a:gridCol w="876300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SBR-St 43%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丁二烯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C02-(SBR-St 43%)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31.32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68.68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C04-(SBR-St 43%)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31.10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68.90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C06-(SBR-St 43%)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30.93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69.07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C08-(SBR-St 43%)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30.91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69.09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C10-(SBR-St 43%)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31.27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68.73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31.11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68.89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0.19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0.19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0.60%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0.27%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6100" y="0"/>
            <a:ext cx="478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校正曲线的建立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6666D7-DBF3-4E66-8510-3755A94AF038}" type="slidenum">
              <a:rPr lang="ja-JP" altLang="en-US" sz="1400"/>
              <a:pPr algn="r"/>
              <a:t>14</a:t>
            </a:fld>
            <a:endParaRPr lang="en-US" altLang="ja-JP" sz="1400"/>
          </a:p>
        </p:txBody>
      </p:sp>
      <p:graphicFrame>
        <p:nvGraphicFramePr>
          <p:cNvPr id="9" name="Group 52"/>
          <p:cNvGraphicFramePr>
            <a:graphicFrameLocks noGrp="1"/>
          </p:cNvGraphicFramePr>
          <p:nvPr/>
        </p:nvGraphicFramePr>
        <p:xfrm>
          <a:off x="4572000" y="1268413"/>
          <a:ext cx="3832225" cy="2743200"/>
        </p:xfrm>
        <a:graphic>
          <a:graphicData uri="http://schemas.openxmlformats.org/drawingml/2006/table">
            <a:tbl>
              <a:tblPr/>
              <a:tblGrid>
                <a:gridCol w="1908175"/>
                <a:gridCol w="1047750"/>
                <a:gridCol w="876300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SBR-St 60%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丁二烯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D02-(SBR-St 60%)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12.47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87.53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D04-(SBR-St 60%)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12.65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87.35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D06-(SBR-St 60%)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12.18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87.82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D08-(SBR-St 60%)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12.42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87.58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D10-(SBR-St 60%)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12.36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87.64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12.41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87.59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0.17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0.17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1.37%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0.19%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56100" y="0"/>
            <a:ext cx="478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校正曲线的建立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03238"/>
            <a:ext cx="91440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389C673-3D54-4592-9D63-DD9B4FF1EB43}" type="slidenum">
              <a:rPr lang="ja-JP" altLang="en-US" sz="1400"/>
              <a:pPr algn="r"/>
              <a:t>15</a:t>
            </a:fld>
            <a:endParaRPr lang="en-US" altLang="ja-JP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F31081B-CD87-47F2-8B88-05004C9BB482}" type="slidenum">
              <a:rPr lang="ja-JP" altLang="en-US" sz="1400"/>
              <a:pPr algn="r"/>
              <a:t>16</a:t>
            </a:fld>
            <a:endParaRPr lang="en-US" altLang="ja-JP" sz="1400"/>
          </a:p>
        </p:txBody>
      </p:sp>
      <p:graphicFrame>
        <p:nvGraphicFramePr>
          <p:cNvPr id="8" name="Group 227"/>
          <p:cNvGraphicFramePr>
            <a:graphicFrameLocks noGrp="1"/>
          </p:cNvGraphicFramePr>
          <p:nvPr/>
        </p:nvGraphicFramePr>
        <p:xfrm>
          <a:off x="4211638" y="1125538"/>
          <a:ext cx="4175125" cy="2743200"/>
        </p:xfrm>
        <a:graphic>
          <a:graphicData uri="http://schemas.openxmlformats.org/drawingml/2006/table">
            <a:tbl>
              <a:tblPr/>
              <a:tblGrid>
                <a:gridCol w="1787525"/>
                <a:gridCol w="1300162"/>
                <a:gridCol w="1087438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SBR-a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丁二烯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苯乙烯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a02-(SBR-a)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54.05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45.95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a04-(SBR-a)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53.03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46.98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a06-(SBR-a)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54.21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45.79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a08-(SBR-a)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52.21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47.79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a10-(SBR-a)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52.51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47.49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53.20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46.80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0.90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0.90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1.69%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1.92%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FAF2B2-7252-472D-8CE2-D4618A0B2A0A}" type="slidenum">
              <a:rPr lang="ja-JP" altLang="en-US" sz="1400"/>
              <a:pPr algn="r"/>
              <a:t>17</a:t>
            </a:fld>
            <a:endParaRPr lang="en-US" altLang="ja-JP" sz="1400"/>
          </a:p>
        </p:txBody>
      </p:sp>
      <p:graphicFrame>
        <p:nvGraphicFramePr>
          <p:cNvPr id="8" name="Group 183"/>
          <p:cNvGraphicFramePr>
            <a:graphicFrameLocks noGrp="1"/>
          </p:cNvGraphicFramePr>
          <p:nvPr/>
        </p:nvGraphicFramePr>
        <p:xfrm>
          <a:off x="4211638" y="1196975"/>
          <a:ext cx="4176712" cy="2743200"/>
        </p:xfrm>
        <a:graphic>
          <a:graphicData uri="http://schemas.openxmlformats.org/drawingml/2006/table">
            <a:tbl>
              <a:tblPr/>
              <a:tblGrid>
                <a:gridCol w="1793875"/>
                <a:gridCol w="1296987"/>
                <a:gridCol w="1085850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SBR-b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Butadiene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Styrene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b02-(SBR-b)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53.24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46.76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b04-(SBR-b)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52.79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47.21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b06-(SBR-b)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53.81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46.19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b08-(SBR-b)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52.24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47.76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b10-(SBR-b)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53.88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46.12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平均値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53.19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46.81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標準偏差</a:t>
                      </a:r>
                      <a:endParaRPr kumimoji="1" lang="ja-JP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0.69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0.69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1.30%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1.48%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A16273-80C9-4996-8AE4-1E1206B6B8B1}" type="slidenum">
              <a:rPr lang="ja-JP" altLang="en-US" sz="1400"/>
              <a:pPr algn="r"/>
              <a:t>18</a:t>
            </a:fld>
            <a:endParaRPr lang="en-US" altLang="ja-JP" sz="1400"/>
          </a:p>
        </p:txBody>
      </p:sp>
      <p:graphicFrame>
        <p:nvGraphicFramePr>
          <p:cNvPr id="8" name="Group 182"/>
          <p:cNvGraphicFramePr>
            <a:graphicFrameLocks noGrp="1"/>
          </p:cNvGraphicFramePr>
          <p:nvPr/>
        </p:nvGraphicFramePr>
        <p:xfrm>
          <a:off x="4211638" y="1125538"/>
          <a:ext cx="4176712" cy="2743200"/>
        </p:xfrm>
        <a:graphic>
          <a:graphicData uri="http://schemas.openxmlformats.org/drawingml/2006/table">
            <a:tbl>
              <a:tblPr/>
              <a:tblGrid>
                <a:gridCol w="1793875"/>
                <a:gridCol w="1296987"/>
                <a:gridCol w="1085850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SBR-c (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Butadiene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Styrene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c02-(SBR-c)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54.65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45.35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c04-(SBR-c)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55.34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44.66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c06-(SBR-c)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54.07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45.93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c08-(SBR-c)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54.07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45.93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c10-(SBR-c)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53.60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46.40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54.35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45.65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0.67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0.67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1.23%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1.47%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2C14F0-55E1-4DB1-9C7C-2B6D80A0FFA2}" type="slidenum">
              <a:rPr lang="ja-JP" altLang="en-US" sz="1400"/>
              <a:pPr algn="r"/>
              <a:t>19</a:t>
            </a:fld>
            <a:endParaRPr lang="en-US" altLang="ja-JP" sz="14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4713" y="7493000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33350">
              <a:tabLst>
                <a:tab pos="623888" algn="l"/>
                <a:tab pos="1773238" algn="l"/>
                <a:tab pos="3697288" algn="l"/>
              </a:tabLst>
            </a:pPr>
            <a:r>
              <a:rPr lang="ja-JP" altLang="en-US" sz="1000">
                <a:ea typeface="ＭＳ 明朝" charset="-128"/>
                <a:cs typeface="Times New Roman" pitchFamily="18" charset="0"/>
              </a:rPr>
              <a:t> </a:t>
            </a:r>
            <a:endParaRPr lang="ja-JP" altLang="en-US" sz="900">
              <a:ea typeface="ＭＳ 明朝" charset="-128"/>
              <a:cs typeface="Times New Roman" pitchFamily="18" charset="0"/>
            </a:endParaRPr>
          </a:p>
          <a:p>
            <a:pPr indent="133350" eaLnBrk="0" hangingPunct="0">
              <a:tabLst>
                <a:tab pos="623888" algn="l"/>
                <a:tab pos="1773238" algn="l"/>
                <a:tab pos="3697288" algn="l"/>
              </a:tabLst>
            </a:pPr>
            <a:r>
              <a:rPr lang="ja-JP" altLang="en-US" sz="1000">
                <a:ea typeface="ＭＳ 明朝" charset="-128"/>
                <a:cs typeface="Times New Roman" pitchFamily="18" charset="0"/>
              </a:rPr>
              <a:t> </a:t>
            </a:r>
            <a:endParaRPr lang="ja-JP" altLang="en-US">
              <a:ea typeface="ＭＳ 明朝" charset="-128"/>
              <a:cs typeface="Times New Roman" pitchFamily="18" charset="0"/>
            </a:endParaRPr>
          </a:p>
        </p:txBody>
      </p:sp>
      <p:graphicFrame>
        <p:nvGraphicFramePr>
          <p:cNvPr id="9" name="Group 183"/>
          <p:cNvGraphicFramePr>
            <a:graphicFrameLocks noGrp="1"/>
          </p:cNvGraphicFramePr>
          <p:nvPr/>
        </p:nvGraphicFramePr>
        <p:xfrm>
          <a:off x="4211638" y="1125538"/>
          <a:ext cx="4176712" cy="2743200"/>
        </p:xfrm>
        <a:graphic>
          <a:graphicData uri="http://schemas.openxmlformats.org/drawingml/2006/table">
            <a:tbl>
              <a:tblPr/>
              <a:tblGrid>
                <a:gridCol w="1793875"/>
                <a:gridCol w="1296987"/>
                <a:gridCol w="1085850"/>
              </a:tblGrid>
              <a:tr h="1666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SBR-e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Butadiene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Styrene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e02-(SBR-e) 1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33.49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66.51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e04-(SBR-e)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34.75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65.25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e06-(SBR-e)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34.27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65.73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e08-(SBR-e)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33.77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66.23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e10-(SBR-e)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34.82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65.18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34.22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65.78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0.59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0.59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1.71%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0.89%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400" b="1" dirty="0" smtClean="0">
                <a:ea typeface="HGS創英角ｺﾞｼｯｸUB" pitchFamily="50" charset="-128"/>
              </a:rPr>
              <a:t>质量控制</a:t>
            </a:r>
            <a:endParaRPr lang="ja-JP" altLang="en-US" sz="14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コンテンツ プレースホルダ 4"/>
          <p:cNvSpPr txBox="1">
            <a:spLocks/>
          </p:cNvSpPr>
          <p:nvPr/>
        </p:nvSpPr>
        <p:spPr bwMode="auto">
          <a:xfrm>
            <a:off x="251520" y="1124744"/>
            <a:ext cx="8676456" cy="47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利用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GC/FID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的可行性方法讨论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	</a:t>
            </a:r>
            <a:r>
              <a:rPr lang="zh-CN" altLang="en-US" sz="2400" b="1" kern="0" dirty="0" smtClean="0">
                <a:latin typeface="黑体" pitchFamily="49" charset="-122"/>
                <a:ea typeface="黑体" pitchFamily="49" charset="-122"/>
              </a:rPr>
              <a:t>标准样品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[jaistd100ng]*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・・・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1ul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1752600" marR="0" lvl="3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* </a:t>
            </a:r>
            <a:r>
              <a:rPr kumimoji="1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甲苯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, D5, C16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600" b="1" kern="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DOP</a:t>
            </a:r>
            <a:r>
              <a:rPr kumimoji="1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各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100ng/</a:t>
            </a:r>
            <a:r>
              <a:rPr kumimoji="1" lang="en-US" altLang="ja-JP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ul</a:t>
            </a:r>
            <a:r>
              <a:rPr kumimoji="1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的浓度溶解在正己烷当中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 </a:t>
            </a: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JPS-900 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性能和可重复性实验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	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标准品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[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聚苯乙烯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]*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・・・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0.1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to 0.5mg</a:t>
            </a: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	    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* </a:t>
            </a:r>
            <a:r>
              <a:rPr kumimoji="1" lang="zh-CN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聚苯乙烯标样</a:t>
            </a: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：</a:t>
            </a:r>
            <a:r>
              <a:rPr kumimoji="1" lang="en-US" altLang="ja-JP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M/W13,000</a:t>
            </a: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JPS-900+GC/FID 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校正曲线的建立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	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SBR-St 23%, SBR-St 43% and</a:t>
            </a:r>
            <a:r>
              <a:rPr kumimoji="1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SBR-St 60%</a:t>
            </a:r>
            <a:endParaRPr kumimoji="1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JPS-900+GC/FID</a:t>
            </a:r>
            <a:r>
              <a:rPr kumimoji="1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kumimoji="1" lang="en-US" altLang="ja-JP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990600" marR="0" lvl="1" indent="-5334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	</a:t>
            </a:r>
            <a:r>
              <a:rPr kumimoji="1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SBR-a, SBR-b, SBR-c, SBR-e and SBR-f</a:t>
            </a:r>
            <a:endParaRPr kumimoji="1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880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1D0DEB-ECE6-4E78-8278-E38AEA60FF2E}" type="slidenum">
              <a:rPr lang="ja-JP" altLang="en-US" sz="1400"/>
              <a:pPr algn="r"/>
              <a:t>20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9" name="Group 182"/>
          <p:cNvGraphicFramePr>
            <a:graphicFrameLocks noGrp="1"/>
          </p:cNvGraphicFramePr>
          <p:nvPr/>
        </p:nvGraphicFramePr>
        <p:xfrm>
          <a:off x="4140200" y="1125538"/>
          <a:ext cx="4175125" cy="2743200"/>
        </p:xfrm>
        <a:graphic>
          <a:graphicData uri="http://schemas.openxmlformats.org/drawingml/2006/table">
            <a:tbl>
              <a:tblPr/>
              <a:tblGrid>
                <a:gridCol w="1739900"/>
                <a:gridCol w="1325563"/>
                <a:gridCol w="1109662"/>
              </a:tblGrid>
              <a:tr h="171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SBR-f (5 times analysis)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Peak Name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Butadiene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Styrene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f02-(SBR-f) 1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55.04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44.96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f04-(SBR-f) 2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54.51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45.49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f06-(SBR-f) 3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53.83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46.17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f08-(SBR-f) 4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54.14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45.86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f10-(SBR-f) 5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54.14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45.86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Average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54.33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45.67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Standard Deviation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0.46 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CV (%)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0.85%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1.02%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9786388-113D-4CC1-977D-2CB36F48A77C}" type="slidenum">
              <a:rPr lang="ja-JP" altLang="en-US" sz="1400"/>
              <a:pPr algn="r"/>
              <a:t>21</a:t>
            </a:fld>
            <a:endParaRPr lang="en-US" altLang="ja-JP" sz="1400"/>
          </a:p>
        </p:txBody>
      </p:sp>
      <p:graphicFrame>
        <p:nvGraphicFramePr>
          <p:cNvPr id="7" name="Group 163"/>
          <p:cNvGraphicFramePr>
            <a:graphicFrameLocks noGrp="1"/>
          </p:cNvGraphicFramePr>
          <p:nvPr/>
        </p:nvGraphicFramePr>
        <p:xfrm>
          <a:off x="827584" y="2420938"/>
          <a:ext cx="7416822" cy="2377440"/>
        </p:xfrm>
        <a:graphic>
          <a:graphicData uri="http://schemas.openxmlformats.org/drawingml/2006/table">
            <a:tbl>
              <a:tblPr/>
              <a:tblGrid>
                <a:gridCol w="1483037"/>
                <a:gridCol w="1484673"/>
                <a:gridCol w="1483038"/>
                <a:gridCol w="1483037"/>
                <a:gridCol w="1483037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Area(%)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Butadiene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Styrene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St(%)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实际比例</a:t>
                      </a:r>
                      <a:endParaRPr kumimoji="1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53.20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46.80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SBR-b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53.19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46.81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24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54.35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45.65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34.22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65.78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41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SBR-f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54.33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45.67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根据曲线推定比例结果</a:t>
            </a:r>
            <a:endParaRPr lang="ja-JP" altLang="en-US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1760" y="71413"/>
            <a:ext cx="6732241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JPS-900+GC/FID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对于未知样品的定量尝试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48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3CC482-2C4C-48E3-8AD2-D01AE6E53F00}" type="slidenum">
              <a:rPr lang="ja-JP" altLang="en-US" sz="1400"/>
              <a:pPr algn="r"/>
              <a:t>3</a:t>
            </a:fld>
            <a:endParaRPr lang="en-US" altLang="ja-JP" sz="140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47688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利用标准样进样对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GC/FID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方法的可行性进行讨论</a:t>
            </a: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标准样</a:t>
            </a: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100ng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，组成为</a:t>
            </a:r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甲苯</a:t>
            </a:r>
            <a:r>
              <a:rPr lang="en-US" altLang="ja-JP" sz="2000" b="1" kern="0" dirty="0" smtClean="0">
                <a:latin typeface="黑体" pitchFamily="49" charset="-122"/>
                <a:ea typeface="黑体" pitchFamily="49" charset="-122"/>
              </a:rPr>
              <a:t>, D5, C16</a:t>
            </a:r>
            <a:r>
              <a:rPr lang="ja-JP" altLang="en-US" sz="2000" b="1" kern="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en-US" altLang="ja-JP" sz="2000" b="1" kern="0" dirty="0" smtClean="0">
                <a:latin typeface="黑体" pitchFamily="49" charset="-122"/>
                <a:ea typeface="黑体" pitchFamily="49" charset="-122"/>
              </a:rPr>
              <a:t>DOP</a:t>
            </a:r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各</a:t>
            </a:r>
            <a:r>
              <a:rPr lang="en-US" altLang="ja-JP" sz="2000" b="1" kern="0" dirty="0" smtClean="0">
                <a:latin typeface="黑体" pitchFamily="49" charset="-122"/>
                <a:ea typeface="黑体" pitchFamily="49" charset="-122"/>
              </a:rPr>
              <a:t>100ng/</a:t>
            </a:r>
            <a:r>
              <a:rPr lang="en-US" altLang="ja-JP" sz="2000" b="1" kern="0" dirty="0" err="1" smtClean="0">
                <a:latin typeface="黑体" pitchFamily="49" charset="-122"/>
                <a:ea typeface="黑体" pitchFamily="49" charset="-122"/>
              </a:rPr>
              <a:t>ul</a:t>
            </a:r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的浓度</a:t>
            </a:r>
            <a:endParaRPr lang="en-US" altLang="zh-CN" sz="2000" b="1" kern="0" dirty="0" smtClean="0">
              <a:latin typeface="黑体" pitchFamily="49" charset="-122"/>
              <a:ea typeface="黑体" pitchFamily="49" charset="-122"/>
            </a:endParaRPr>
          </a:p>
          <a:p>
            <a:pPr lvl="0" algn="ctr" eaLnBrk="0" hangingPunct="0"/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溶解在正己烷当中</a:t>
            </a:r>
            <a:r>
              <a:rPr lang="en-US" altLang="ja-JP" sz="2000" b="1" kern="0" dirty="0" smtClean="0">
                <a:latin typeface="黑体" pitchFamily="49" charset="-122"/>
                <a:ea typeface="黑体" pitchFamily="49" charset="-122"/>
              </a:rPr>
              <a:t> </a:t>
            </a:r>
            <a:endParaRPr kumimoji="1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11961" y="0"/>
            <a:ext cx="49320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利用</a:t>
            </a: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GC/FID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的可行性方法讨论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450" y="1989138"/>
            <a:ext cx="54229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>
                <a:latin typeface="黑体" pitchFamily="2" charset="-122"/>
                <a:ea typeface="黑体" pitchFamily="2" charset="-122"/>
              </a:rPr>
              <a:pPr>
                <a:defRPr/>
              </a:pPr>
              <a:t>4</a:t>
            </a:fld>
            <a:endParaRPr lang="en-US" altLang="ja-JP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oup 1774"/>
          <p:cNvGraphicFramePr>
            <a:graphicFrameLocks noGrp="1"/>
          </p:cNvGraphicFramePr>
          <p:nvPr/>
        </p:nvGraphicFramePr>
        <p:xfrm>
          <a:off x="611188" y="1341438"/>
          <a:ext cx="3529012" cy="1097280"/>
        </p:xfrm>
        <a:graphic>
          <a:graphicData uri="http://schemas.openxmlformats.org/drawingml/2006/table">
            <a:tbl>
              <a:tblPr/>
              <a:tblGrid>
                <a:gridCol w="865187"/>
                <a:gridCol w="1800225"/>
                <a:gridCol w="863600"/>
              </a:tblGrid>
              <a:tr h="2143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JPS-700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保温炉温度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400℃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进样针温度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300℃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热箔片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F590℃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裂解时间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5 sec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778"/>
          <p:cNvGraphicFramePr>
            <a:graphicFrameLocks noGrp="1"/>
          </p:cNvGraphicFramePr>
          <p:nvPr/>
        </p:nvGraphicFramePr>
        <p:xfrm>
          <a:off x="611188" y="2636838"/>
          <a:ext cx="3529012" cy="1097280"/>
        </p:xfrm>
        <a:graphic>
          <a:graphicData uri="http://schemas.openxmlformats.org/drawingml/2006/table">
            <a:tbl>
              <a:tblPr/>
              <a:tblGrid>
                <a:gridCol w="647700"/>
                <a:gridCol w="1219200"/>
                <a:gridCol w="1662112"/>
              </a:tblGrid>
              <a:tr h="2143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FID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Make up gas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 ml/min (N2)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H2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30 ml/min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Air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400 ml/min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Range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834"/>
          <p:cNvGraphicFramePr>
            <a:graphicFrameLocks noGrp="1"/>
          </p:cNvGraphicFramePr>
          <p:nvPr/>
        </p:nvGraphicFramePr>
        <p:xfrm>
          <a:off x="611188" y="3933825"/>
          <a:ext cx="3529012" cy="822960"/>
        </p:xfrm>
        <a:graphic>
          <a:graphicData uri="http://schemas.openxmlformats.org/drawingml/2006/table">
            <a:tbl>
              <a:tblPr/>
              <a:tblGrid>
                <a:gridCol w="936625"/>
                <a:gridCol w="1655762"/>
                <a:gridCol w="936625"/>
              </a:tblGrid>
              <a:tr h="2143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JDS-200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分析时长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40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记录时长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40 min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采样频率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10 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47688"/>
            <a:ext cx="9144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ja-JP" sz="2400" b="1" dirty="0" smtClean="0">
                <a:solidFill>
                  <a:schemeClr val="tx2"/>
                </a:solidFill>
                <a:latin typeface="+mn-lt"/>
              </a:rPr>
              <a:t>JPS-700+GC/FID</a:t>
            </a:r>
            <a:endParaRPr lang="ja-JP" altLang="en-US" sz="24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Group 2075"/>
          <p:cNvGraphicFramePr>
            <a:graphicFrameLocks noGrp="1"/>
          </p:cNvGraphicFramePr>
          <p:nvPr/>
        </p:nvGraphicFramePr>
        <p:xfrm>
          <a:off x="611188" y="4941888"/>
          <a:ext cx="3744912" cy="823278"/>
        </p:xfrm>
        <a:graphic>
          <a:graphicData uri="http://schemas.openxmlformats.org/drawingml/2006/table">
            <a:tbl>
              <a:tblPr/>
              <a:tblGrid>
                <a:gridCol w="703262"/>
                <a:gridCol w="1025525"/>
                <a:gridCol w="2016125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色谱柱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DB-5MS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内径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: 0.25 mm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长度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: 30 m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膜厚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: 0.25 um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2073"/>
          <p:cNvGraphicFramePr>
            <a:graphicFrameLocks noGrp="1"/>
          </p:cNvGraphicFramePr>
          <p:nvPr/>
        </p:nvGraphicFramePr>
        <p:xfrm>
          <a:off x="4572000" y="1341438"/>
          <a:ext cx="4105275" cy="4301496"/>
        </p:xfrm>
        <a:graphic>
          <a:graphicData uri="http://schemas.openxmlformats.org/drawingml/2006/table">
            <a:tbl>
              <a:tblPr/>
              <a:tblGrid>
                <a:gridCol w="528638"/>
                <a:gridCol w="1870075"/>
                <a:gridCol w="1706562"/>
              </a:tblGrid>
              <a:tr h="274638">
                <a:tc rowSpan="1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GC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恒流模式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进样口压力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80 kpa (at 40℃)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 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色谱柱流速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1.0 ml/min (He)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 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总流速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25 cm/sec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炉温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Initial: 40℃(3 min)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Rate: 10℃/min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Fina: 320℃(9 min)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分析时间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40 min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进样温度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320℃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检测器温度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320℃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平衡时间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3 min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分流比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1/100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总流速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103 ml/min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Gas save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OFF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 </a:t>
                      </a:r>
                      <a:r>
                        <a:rPr kumimoji="1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吹扫气流速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3.0 ml/min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11961" y="0"/>
            <a:ext cx="493204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利用</a:t>
            </a: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GC/FID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的可行性方法讨论</a:t>
            </a:r>
            <a:r>
              <a:rPr lang="ja-JP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47688"/>
            <a:ext cx="9144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2000" b="1" kern="0" dirty="0" smtClean="0">
                <a:latin typeface="黑体" pitchFamily="49" charset="-122"/>
                <a:ea typeface="黑体" pitchFamily="49" charset="-122"/>
              </a:rPr>
              <a:t>聚苯乙烯标样</a:t>
            </a:r>
            <a:r>
              <a:rPr lang="en-US" altLang="ja-JP" sz="2000" b="1" dirty="0" smtClean="0">
                <a:solidFill>
                  <a:schemeClr val="tx2"/>
                </a:solidFill>
                <a:latin typeface="+mn-lt"/>
              </a:rPr>
              <a:t>(M/W13,000)</a:t>
            </a:r>
            <a:r>
              <a:rPr lang="ja-JP" altLang="en-US" sz="2000" b="1" dirty="0" smtClean="0">
                <a:solidFill>
                  <a:schemeClr val="tx2"/>
                </a:solidFill>
                <a:latin typeface="+mn-lt"/>
              </a:rPr>
              <a:t>・</a:t>
            </a:r>
            <a:r>
              <a:rPr lang="ja-JP" altLang="en-US" sz="2000" b="1" dirty="0">
                <a:solidFill>
                  <a:schemeClr val="tx2"/>
                </a:solidFill>
                <a:latin typeface="+mn-lt"/>
              </a:rPr>
              <a:t>・・</a:t>
            </a:r>
            <a:r>
              <a:rPr lang="en-US" altLang="ja-JP" sz="2000" b="1" dirty="0" smtClean="0">
                <a:solidFill>
                  <a:schemeClr val="tx2"/>
                </a:solidFill>
                <a:latin typeface="+mn-lt"/>
              </a:rPr>
              <a:t>0.1</a:t>
            </a:r>
            <a:r>
              <a:rPr lang="ja-JP" altLang="en-US" sz="20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ja-JP" sz="2000" b="1" dirty="0" smtClean="0">
                <a:solidFill>
                  <a:schemeClr val="tx2"/>
                </a:solidFill>
                <a:latin typeface="+mn-lt"/>
              </a:rPr>
              <a:t>to 0.5mg</a:t>
            </a:r>
            <a:r>
              <a:rPr lang="en-US" altLang="ja-JP" sz="20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altLang="ja-JP" sz="2000" b="1" dirty="0">
                <a:solidFill>
                  <a:schemeClr val="tx2"/>
                </a:solidFill>
                <a:latin typeface="+mn-lt"/>
              </a:rPr>
            </a:br>
            <a:endParaRPr lang="en-US" altLang="ja-JP" sz="20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8" name="Group 240"/>
          <p:cNvGraphicFramePr>
            <a:graphicFrameLocks noGrp="1"/>
          </p:cNvGraphicFramePr>
          <p:nvPr/>
        </p:nvGraphicFramePr>
        <p:xfrm>
          <a:off x="1331913" y="1773238"/>
          <a:ext cx="6408737" cy="4023360"/>
        </p:xfrm>
        <a:graphic>
          <a:graphicData uri="http://schemas.openxmlformats.org/drawingml/2006/table">
            <a:tbl>
              <a:tblPr/>
              <a:tblGrid>
                <a:gridCol w="1181100"/>
                <a:gridCol w="2481262"/>
                <a:gridCol w="27463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#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File name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Sample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A01-Blank.crm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A02-(std PS) 1.crm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PS 1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3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A03-Blank.crm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A04-(std PS) 2.crm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PS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2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5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A05-Blank.crm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6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A06-(std PS) 3.crm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PS 3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7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A07-Blank.crm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4AA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8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A08-(std PS) 4.crm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PS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4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9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A09-Blank.crm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10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A10-(std PS) 5.crm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PS 5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11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A11-Blank.crm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Blank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208963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8B7F48-BC19-42B2-9A0B-2C86724C6A3B}" type="slidenum">
              <a:rPr lang="ja-JP" altLang="en-US" sz="1400"/>
              <a:pPr algn="r"/>
              <a:t>6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#4 File name: A04-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(std PS) 2.crm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850" y="1196975"/>
            <a:ext cx="10080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b="1" dirty="0">
                <a:latin typeface="+mn-lt"/>
              </a:rPr>
              <a:t>1,300,000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5200"/>
            <a:ext cx="91440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D60840-49F7-4683-96A5-98091F79E246}" type="slidenum">
              <a:rPr lang="ja-JP" altLang="en-US" sz="1400"/>
              <a:pPr algn="r"/>
              <a:t>7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#5 File name: A05-Blank.crm</a:t>
            </a:r>
            <a:endParaRPr lang="en-US" altLang="ja-JP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3850" y="1196975"/>
            <a:ext cx="1008063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b="1" dirty="0">
                <a:latin typeface="+mn-lt"/>
              </a:rPr>
              <a:t>20,000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82804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A06D2E-AE7A-4162-8F8F-E525E997D7DD}" type="slidenum">
              <a:rPr lang="ja-JP" altLang="en-US" sz="1400"/>
              <a:pPr algn="r"/>
              <a:t>8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#6 File name: A06-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(std PS) 3.crm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5288" y="1125538"/>
            <a:ext cx="10080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b="1" dirty="0">
                <a:latin typeface="+mn-lt"/>
              </a:rPr>
              <a:t>1,300,000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BEE51-AA62-4C26-9A04-2CF98B2CD070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正方形/長方形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24"/>
          <p:cNvSpPr/>
          <p:nvPr/>
        </p:nvSpPr>
        <p:spPr>
          <a:xfrm>
            <a:off x="-1504" y="1"/>
            <a:ext cx="2589749" cy="548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zh-CN" altLang="en-US" sz="1200" b="1" dirty="0" smtClean="0">
                <a:ea typeface="HGS創英角ｺﾞｼｯｸUB" pitchFamily="50" charset="-128"/>
              </a:rPr>
              <a:t>质量控制</a:t>
            </a:r>
            <a:endParaRPr lang="ja-JP" altLang="en-US" sz="1200" b="1" dirty="0" smtClean="0">
              <a:ea typeface="HGS創英角ｺﾞｼｯｸUB" pitchFamily="50" charset="-128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375"/>
            <a:ext cx="91440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14447A-A1A6-4F48-9DBF-AFB444FE4157}" type="slidenum">
              <a:rPr lang="ja-JP" altLang="en-US" sz="1400"/>
              <a:pPr algn="r"/>
              <a:t>9</a:t>
            </a:fld>
            <a:endParaRPr lang="en-US" altLang="ja-JP" sz="14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2000" b="1" dirty="0" smtClean="0">
                <a:solidFill>
                  <a:srgbClr val="000000"/>
                </a:solidFill>
                <a:latin typeface="+mn-lt"/>
              </a:rPr>
              <a:t>#7 File name: A07-Blank.crm</a:t>
            </a:r>
            <a:endParaRPr lang="en-US" altLang="ja-JP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388" y="1125538"/>
            <a:ext cx="10080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200" b="1" dirty="0">
                <a:latin typeface="+mn-lt"/>
              </a:rPr>
              <a:t>20,000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427985" y="0"/>
            <a:ext cx="471601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990600" lvl="1" indent="-5334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ja-JP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JPS-900 </a:t>
            </a:r>
            <a:r>
              <a:rPr lang="zh-CN" altLang="en-US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性能和可重复性实验</a:t>
            </a:r>
            <a:endParaRPr lang="en-US" altLang="ja-JP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8638</TotalTime>
  <Words>1283</Words>
  <Application>Microsoft Office PowerPoint</Application>
  <PresentationFormat>全屏显示(4:3)</PresentationFormat>
  <Paragraphs>662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標準デザイン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臭素系難燃剤・GC/MS導入までの画期的前処理方法へ挑戦！</dc:title>
  <dc:creator>hideto imai</dc:creator>
  <cp:lastModifiedBy>chyz</cp:lastModifiedBy>
  <cp:revision>755</cp:revision>
  <dcterms:created xsi:type="dcterms:W3CDTF">2010-08-11T07:12:51Z</dcterms:created>
  <dcterms:modified xsi:type="dcterms:W3CDTF">2015-05-27T03:25:24Z</dcterms:modified>
</cp:coreProperties>
</file>