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374" r:id="rId2"/>
    <p:sldId id="375" r:id="rId3"/>
    <p:sldId id="378" r:id="rId4"/>
    <p:sldId id="377" r:id="rId5"/>
    <p:sldId id="376" r:id="rId6"/>
    <p:sldId id="381" r:id="rId7"/>
    <p:sldId id="380" r:id="rId8"/>
    <p:sldId id="379" r:id="rId9"/>
    <p:sldId id="382" r:id="rId10"/>
    <p:sldId id="384" r:id="rId11"/>
    <p:sldId id="383" r:id="rId12"/>
    <p:sldId id="385" r:id="rId13"/>
    <p:sldId id="387" r:id="rId14"/>
    <p:sldId id="386" r:id="rId15"/>
    <p:sldId id="389" r:id="rId16"/>
    <p:sldId id="390" r:id="rId17"/>
    <p:sldId id="392" r:id="rId18"/>
    <p:sldId id="388" r:id="rId19"/>
    <p:sldId id="393" r:id="rId20"/>
    <p:sldId id="394" r:id="rId21"/>
    <p:sldId id="395" r:id="rId22"/>
    <p:sldId id="396" r:id="rId23"/>
    <p:sldId id="397" r:id="rId24"/>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4AA"/>
    <a:srgbClr val="FF505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2" autoAdjust="0"/>
    <p:restoredTop sz="65258" autoAdjust="0"/>
  </p:normalViewPr>
  <p:slideViewPr>
    <p:cSldViewPr>
      <p:cViewPr varScale="1">
        <p:scale>
          <a:sx n="72" d="100"/>
          <a:sy n="72" d="100"/>
        </p:scale>
        <p:origin x="-13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658" y="-84"/>
      </p:cViewPr>
      <p:guideLst>
        <p:guide orient="horz" pos="3130"/>
        <p:guide pos="214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4A35506-1D10-4139-B2AB-0D6FE7B9D21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1C1F9FA-4B51-4BC0-B4D8-76BB198FCF13}" type="datetimeFigureOut">
              <a:rPr lang="ja-JP" altLang="en-US"/>
              <a:pPr>
                <a:defRPr/>
              </a:pPr>
              <a:t>2014/1/21</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wrap="square" lIns="91440" tIns="45720" rIns="91440" bIns="45720" numCol="1" anchor="t" anchorCtr="0" compatLnSpc="1">
            <a:prstTxWarp prst="textNoShape">
              <a:avLst/>
            </a:prstTxWarp>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FB6FE1DB-7403-4227-9730-77512D07390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2000" kern="1200">
        <a:solidFill>
          <a:schemeClr val="tx1"/>
        </a:solidFill>
        <a:latin typeface="+mn-lt"/>
        <a:ea typeface="ＭＳ Ｐ明朝" pitchFamily="18" charset="-128"/>
        <a:cs typeface="+mn-cs"/>
      </a:defRPr>
    </a:lvl1pPr>
    <a:lvl2pPr marL="457200" algn="l" rtl="0" eaLnBrk="0" fontAlgn="base" hangingPunct="0">
      <a:spcBef>
        <a:spcPct val="30000"/>
      </a:spcBef>
      <a:spcAft>
        <a:spcPct val="0"/>
      </a:spcAft>
      <a:defRPr kumimoji="1" sz="2000" kern="1200">
        <a:solidFill>
          <a:schemeClr val="tx1"/>
        </a:solidFill>
        <a:latin typeface="+mn-lt"/>
        <a:ea typeface="ＭＳ Ｐ明朝" pitchFamily="18" charset="-128"/>
        <a:cs typeface="+mn-cs"/>
      </a:defRPr>
    </a:lvl2pPr>
    <a:lvl3pPr marL="914400" algn="l" rtl="0" eaLnBrk="0" fontAlgn="base" hangingPunct="0">
      <a:spcBef>
        <a:spcPct val="30000"/>
      </a:spcBef>
      <a:spcAft>
        <a:spcPct val="0"/>
      </a:spcAft>
      <a:defRPr kumimoji="1" sz="2000" kern="1200">
        <a:solidFill>
          <a:schemeClr val="tx1"/>
        </a:solidFill>
        <a:latin typeface="+mn-lt"/>
        <a:ea typeface="ＭＳ Ｐ明朝" pitchFamily="18" charset="-128"/>
        <a:cs typeface="+mn-cs"/>
      </a:defRPr>
    </a:lvl3pPr>
    <a:lvl4pPr marL="1371600" algn="l" rtl="0" eaLnBrk="0" fontAlgn="base" hangingPunct="0">
      <a:spcBef>
        <a:spcPct val="30000"/>
      </a:spcBef>
      <a:spcAft>
        <a:spcPct val="0"/>
      </a:spcAft>
      <a:defRPr kumimoji="1" sz="2000" kern="1200">
        <a:solidFill>
          <a:schemeClr val="tx1"/>
        </a:solidFill>
        <a:latin typeface="+mn-lt"/>
        <a:ea typeface="ＭＳ Ｐ明朝" pitchFamily="18" charset="-128"/>
        <a:cs typeface="+mn-cs"/>
      </a:defRPr>
    </a:lvl4pPr>
    <a:lvl5pPr marL="1828800" algn="l" rtl="0" eaLnBrk="0" fontAlgn="base" hangingPunct="0">
      <a:spcBef>
        <a:spcPct val="30000"/>
      </a:spcBef>
      <a:spcAft>
        <a:spcPct val="0"/>
      </a:spcAft>
      <a:defRPr kumimoji="1" sz="2000" kern="1200">
        <a:solidFill>
          <a:schemeClr val="tx1"/>
        </a:solidFill>
        <a:latin typeface="+mn-lt"/>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fld id="{1C88B5B2-B70B-4162-80E2-F0428017C6D5}" type="datetime1">
              <a:rPr lang="ja-JP" altLang="en-US"/>
              <a:pPr>
                <a:defRPr/>
              </a:pPr>
              <a:t>2014/1/21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D3A7164-E9CF-4CDD-833F-577CEFEE0238}" type="slidenum">
              <a:rPr lang="ja-JP" altLang="en-US"/>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0338B99A-73EB-45B4-8BDB-49387C4FF9A6}" type="datetime1">
              <a:rPr lang="ja-JP" altLang="en-US"/>
              <a:pPr>
                <a:defRPr/>
              </a:pPr>
              <a:t>2014/1/21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5FF005-CBBF-4C6D-A753-4B0DFA4C531A}" type="slidenum">
              <a:rPr lang="ja-JP" altLang="en-US"/>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F0DB1027-03D2-42C9-98BC-8BA5CC29D2BE}" type="datetime1">
              <a:rPr lang="ja-JP" altLang="en-US"/>
              <a:pPr>
                <a:defRPr/>
              </a:pPr>
              <a:t>2014/1/21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2F0A5382-D12F-4FFA-B3E9-D5E19611ABA7}" type="slidenum">
              <a:rPr lang="ja-JP" altLang="en-US"/>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fld id="{3E1F158E-5E07-4E36-8B6A-CCBBF506736F}" type="datetime1">
              <a:rPr lang="ja-JP" altLang="en-US"/>
              <a:pPr>
                <a:defRPr/>
              </a:pPr>
              <a:t>2014/1/21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355C2D6-AD0C-4DDA-BEA8-BA6B2CA42BC9}" type="slidenum">
              <a:rPr lang="ja-JP" altLang="en-US"/>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fld id="{931F0399-C2BC-4ABD-BB88-942A5551C23C}" type="datetime1">
              <a:rPr lang="ja-JP" altLang="en-US"/>
              <a:pPr>
                <a:defRPr/>
              </a:pPr>
              <a:t>2014/1/21</a:t>
            </a:fld>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3937A1C-1D50-4FCB-8BC3-4C244D9BB42C}" type="slidenum">
              <a:rPr lang="ja-JP" altLang="en-US"/>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fld id="{D7902370-B0D6-47AB-A310-234552307AB1}" type="datetime1">
              <a:rPr lang="ja-JP" altLang="en-US"/>
              <a:pPr>
                <a:defRPr/>
              </a:pPr>
              <a:t>2014/1/21</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FA3E51D-4B50-4EB1-BCB8-6C7B8CB008D2}"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fld id="{F7971FFB-1A1C-4796-A167-36A637861310}" type="datetime1">
              <a:rPr lang="ja-JP" altLang="en-US"/>
              <a:pPr>
                <a:defRPr/>
              </a:pPr>
              <a:t>2014/1/21</a:t>
            </a:fld>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1F552CB-001E-4365-B811-7AAC5A313F89}"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fld id="{1D0B898F-0CD8-462B-B3B0-A55544960A26}" type="datetime1">
              <a:rPr lang="ja-JP" altLang="en-US"/>
              <a:pPr>
                <a:defRPr/>
              </a:pPr>
              <a:t>2014/1/21</a:t>
            </a:fld>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88875F3-046E-4FD0-854E-E58FA4D3DBB1}"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F03423D-7618-4714-8158-47A0E1995319}" type="datetime1">
              <a:rPr lang="ja-JP" altLang="en-US"/>
              <a:pPr>
                <a:defRPr/>
              </a:pPr>
              <a:t>2014/1/21</a:t>
            </a:fld>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02EBEE51-AA62-4C26-9A04-2CF98B2CD070}"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5057AB7E-4ECC-466A-97C6-39AF81A721C5}" type="datetime1">
              <a:rPr lang="ja-JP" altLang="en-US"/>
              <a:pPr>
                <a:defRPr/>
              </a:pPr>
              <a:t>2014/1/21</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E5477F73-F54E-4B41-BA6F-8A47EF70FA8C}"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fld id="{15586AD6-479D-41E1-9928-820C54060D10}" type="datetime1">
              <a:rPr lang="ja-JP" altLang="en-US"/>
              <a:pPr>
                <a:defRPr/>
              </a:pPr>
              <a:t>2014/1/21</a:t>
            </a:fld>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E20FD3B-33CE-445D-8138-DC53950AE775}"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82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A9AF870C-AA1B-41CF-9357-CA0AF31651F2}" type="datetime1">
              <a:rPr lang="ja-JP" altLang="en-US"/>
              <a:pPr>
                <a:defRPr/>
              </a:pPr>
              <a:t>2014/1/21</a:t>
            </a:fld>
            <a:endParaRPr lang="en-US" altLang="ja-JP"/>
          </a:p>
        </p:txBody>
      </p:sp>
      <p:sp>
        <p:nvSpPr>
          <p:cNvPr id="182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82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043C9D2-9724-457A-862A-850734C34696}"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83" r:id="rId1"/>
    <p:sldLayoutId id="2147483682" r:id="rId2"/>
    <p:sldLayoutId id="2147483681" r:id="rId3"/>
    <p:sldLayoutId id="2147483680" r:id="rId4"/>
    <p:sldLayoutId id="2147483679" r:id="rId5"/>
    <p:sldLayoutId id="2147483678" r:id="rId6"/>
    <p:sldLayoutId id="2147483677" r:id="rId7"/>
    <p:sldLayoutId id="2147483676" r:id="rId8"/>
    <p:sldLayoutId id="2147483675" r:id="rId9"/>
    <p:sldLayoutId id="2147483674" r:id="rId10"/>
    <p:sldLayoutId id="2147483673"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1</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5" name="サブタイトル 2"/>
          <p:cNvSpPr txBox="1">
            <a:spLocks/>
          </p:cNvSpPr>
          <p:nvPr/>
        </p:nvSpPr>
        <p:spPr bwMode="auto">
          <a:xfrm>
            <a:off x="611560" y="1268760"/>
            <a:ext cx="6511088" cy="11780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1" lang="zh-CN" altLang="en-US" sz="2800" b="1" i="1" u="none" strike="noStrike" kern="0" cap="none" spc="0" normalizeH="0" baseline="0" noProof="0" dirty="0" smtClean="0">
                <a:ln>
                  <a:noFill/>
                </a:ln>
                <a:solidFill>
                  <a:schemeClr val="tx1">
                    <a:lumMod val="85000"/>
                    <a:lumOff val="15000"/>
                  </a:schemeClr>
                </a:solidFill>
                <a:effectLst>
                  <a:outerShdw blurRad="38100" dist="38100" dir="2700000" algn="tl">
                    <a:srgbClr val="000000">
                      <a:alpha val="43137"/>
                    </a:srgbClr>
                  </a:outerShdw>
                </a:effectLst>
                <a:uLnTx/>
                <a:uFillTx/>
                <a:latin typeface="黑体" pitchFamily="49" charset="-122"/>
                <a:ea typeface="黑体" pitchFamily="49" charset="-122"/>
              </a:rPr>
              <a:t>全自动居里点</a:t>
            </a:r>
            <a:endParaRPr kumimoji="1" lang="en-US" altLang="zh-CN" sz="2800" b="1" i="1" u="none" strike="noStrike" kern="0" cap="none" spc="0" normalizeH="0" baseline="0" noProof="0" dirty="0" smtClean="0">
              <a:ln>
                <a:noFill/>
              </a:ln>
              <a:solidFill>
                <a:schemeClr val="tx1">
                  <a:lumMod val="85000"/>
                  <a:lumOff val="15000"/>
                </a:schemeClr>
              </a:solidFill>
              <a:effectLst>
                <a:outerShdw blurRad="38100" dist="38100" dir="2700000" algn="tl">
                  <a:srgbClr val="000000">
                    <a:alpha val="43137"/>
                  </a:srgbClr>
                </a:outerShdw>
              </a:effectLst>
              <a:uLnTx/>
              <a:uFillTx/>
              <a:latin typeface="黑体" pitchFamily="49" charset="-122"/>
              <a:ea typeface="黑体" pitchFamily="49" charset="-122"/>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1" lang="zh-CN" altLang="en-US" sz="2800" b="1" i="1" u="none" strike="noStrike" kern="0" cap="none" spc="0" normalizeH="0" baseline="0" noProof="0" dirty="0" smtClean="0">
                <a:ln>
                  <a:noFill/>
                </a:ln>
                <a:solidFill>
                  <a:schemeClr val="tx1">
                    <a:lumMod val="85000"/>
                    <a:lumOff val="15000"/>
                  </a:schemeClr>
                </a:solidFill>
                <a:effectLst>
                  <a:outerShdw blurRad="38100" dist="38100" dir="2700000" algn="tl">
                    <a:srgbClr val="000000">
                      <a:alpha val="43137"/>
                    </a:srgbClr>
                  </a:outerShdw>
                </a:effectLst>
                <a:uLnTx/>
                <a:uFillTx/>
                <a:latin typeface="黑体" pitchFamily="49" charset="-122"/>
                <a:ea typeface="黑体" pitchFamily="49" charset="-122"/>
              </a:rPr>
              <a:t>裂解仪</a:t>
            </a:r>
            <a:endParaRPr kumimoji="1" lang="en-US" altLang="ja-JP" sz="2800" b="1" i="1" u="none" strike="noStrike" kern="0" cap="none" spc="0" normalizeH="0" baseline="0" noProof="0" dirty="0" smtClean="0">
              <a:ln>
                <a:noFill/>
              </a:ln>
              <a:solidFill>
                <a:schemeClr val="tx1">
                  <a:lumMod val="85000"/>
                  <a:lumOff val="15000"/>
                </a:schemeClr>
              </a:solidFill>
              <a:effectLst>
                <a:outerShdw blurRad="38100" dist="38100" dir="2700000" algn="tl">
                  <a:srgbClr val="000000">
                    <a:alpha val="43137"/>
                  </a:srgbClr>
                </a:outerShdw>
              </a:effectLst>
              <a:uLnTx/>
              <a:uFillTx/>
              <a:latin typeface="黑体" pitchFamily="49" charset="-122"/>
              <a:ea typeface="黑体" pitchFamily="49" charset="-122"/>
            </a:endParaRPr>
          </a:p>
        </p:txBody>
      </p:sp>
      <p:sp>
        <p:nvSpPr>
          <p:cNvPr id="6" name="テキスト ボックス 29"/>
          <p:cNvSpPr txBox="1"/>
          <p:nvPr/>
        </p:nvSpPr>
        <p:spPr>
          <a:xfrm>
            <a:off x="539552" y="692696"/>
            <a:ext cx="1111490" cy="439097"/>
          </a:xfrm>
          <a:prstGeom prst="rect">
            <a:avLst/>
          </a:prstGeom>
          <a:noFill/>
        </p:spPr>
        <p:txBody>
          <a:bodyPr wrap="square" lIns="99569" tIns="49785" rIns="99569" bIns="49785" rtlCol="0">
            <a:spAutoFit/>
          </a:bodyPr>
          <a:lstStyle/>
          <a:p>
            <a:r>
              <a:rPr lang="en-US" altLang="ja-JP" sz="2200" dirty="0" smtClean="0">
                <a:solidFill>
                  <a:srgbClr val="FF0000"/>
                </a:solidFill>
                <a:latin typeface="HGS創英角ｺﾞｼｯｸUB" pitchFamily="50" charset="-128"/>
                <a:ea typeface="HGS創英角ｺﾞｼｯｸUB" pitchFamily="50" charset="-128"/>
              </a:rPr>
              <a:t>NEW</a:t>
            </a:r>
            <a:r>
              <a:rPr kumimoji="1" lang="en-US" altLang="ja-JP" dirty="0" smtClean="0">
                <a:solidFill>
                  <a:srgbClr val="FF0000"/>
                </a:solidFill>
                <a:latin typeface="HGS創英角ｺﾞｼｯｸUB" pitchFamily="50" charset="-128"/>
                <a:ea typeface="HGS創英角ｺﾞｼｯｸUB" pitchFamily="50" charset="-128"/>
              </a:rPr>
              <a:t>!</a:t>
            </a:r>
            <a:endParaRPr kumimoji="1" lang="ja-JP" altLang="en-US" dirty="0">
              <a:solidFill>
                <a:srgbClr val="FF0000"/>
              </a:solidFill>
              <a:latin typeface="HGS創英角ｺﾞｼｯｸUB" pitchFamily="50" charset="-128"/>
              <a:ea typeface="HGS創英角ｺﾞｼｯｸUB" pitchFamily="50" charset="-128"/>
            </a:endParaRPr>
          </a:p>
        </p:txBody>
      </p:sp>
      <p:sp>
        <p:nvSpPr>
          <p:cNvPr id="7" name="サブタイトル 2"/>
          <p:cNvSpPr txBox="1">
            <a:spLocks/>
          </p:cNvSpPr>
          <p:nvPr/>
        </p:nvSpPr>
        <p:spPr>
          <a:xfrm>
            <a:off x="755576" y="2564904"/>
            <a:ext cx="2937510" cy="673674"/>
          </a:xfrm>
          <a:prstGeom prst="rect">
            <a:avLst/>
          </a:prstGeom>
        </p:spPr>
        <p:txBody>
          <a:bodyPr vert="horz" lIns="99569" tIns="49785" rIns="99569" bIns="49785" rtlCol="0">
            <a:noAutofit/>
          </a:bodyPr>
          <a:lstStyle/>
          <a:p>
            <a:pPr marL="373384" indent="-373384" algn="ctr">
              <a:spcBef>
                <a:spcPct val="20000"/>
              </a:spcBef>
              <a:defRPr/>
            </a:pPr>
            <a:r>
              <a:rPr lang="en-US" altLang="ja-JP" sz="4000" b="1" dirty="0" smtClean="0">
                <a:solidFill>
                  <a:schemeClr val="tx1">
                    <a:lumMod val="85000"/>
                    <a:lumOff val="15000"/>
                  </a:schemeClr>
                </a:solidFill>
                <a:effectLst>
                  <a:outerShdw blurRad="38100" dist="38100" dir="2700000" algn="tl">
                    <a:srgbClr val="000000">
                      <a:alpha val="43137"/>
                    </a:srgbClr>
                  </a:outerShdw>
                </a:effectLst>
                <a:latin typeface="Times New Roman" pitchFamily="18" charset="0"/>
              </a:rPr>
              <a:t>JPS-900</a:t>
            </a:r>
            <a:endParaRPr lang="ja-JP" altLang="en-US" sz="4000" dirty="0" smtClean="0">
              <a:solidFill>
                <a:schemeClr val="tx1">
                  <a:lumMod val="85000"/>
                  <a:lumOff val="15000"/>
                </a:schemeClr>
              </a:solidFill>
              <a:effectLst>
                <a:outerShdw blurRad="38100" dist="38100" dir="2700000" algn="tl">
                  <a:srgbClr val="000000">
                    <a:alpha val="43137"/>
                  </a:srgbClr>
                </a:outerShdw>
              </a:effectLst>
            </a:endParaRPr>
          </a:p>
        </p:txBody>
      </p:sp>
      <p:sp>
        <p:nvSpPr>
          <p:cNvPr id="8" name="テキスト ボックス 69"/>
          <p:cNvSpPr txBox="1"/>
          <p:nvPr/>
        </p:nvSpPr>
        <p:spPr>
          <a:xfrm>
            <a:off x="36215" y="3834532"/>
            <a:ext cx="3888431" cy="516041"/>
          </a:xfrm>
          <a:prstGeom prst="rect">
            <a:avLst/>
          </a:prstGeom>
          <a:noFill/>
        </p:spPr>
        <p:txBody>
          <a:bodyPr wrap="square" lIns="99569" tIns="49785" rIns="99569" bIns="49785" rtlCol="0">
            <a:spAutoFit/>
          </a:bodyPr>
          <a:lstStyle/>
          <a:p>
            <a:pPr algn="ctr">
              <a:lnSpc>
                <a:spcPct val="150000"/>
              </a:lnSpc>
            </a:pPr>
            <a:r>
              <a:rPr lang="ja-JP" altLang="en-US" sz="1800" b="1" dirty="0" smtClean="0">
                <a:solidFill>
                  <a:srgbClr val="0070C0"/>
                </a:solidFill>
              </a:rPr>
              <a:t>－　</a:t>
            </a:r>
            <a:r>
              <a:rPr lang="zh-CN" altLang="en-US" sz="1800" b="1" dirty="0" smtClean="0">
                <a:solidFill>
                  <a:srgbClr val="0070C0"/>
                </a:solidFill>
                <a:latin typeface="黑体" pitchFamily="49" charset="-122"/>
                <a:ea typeface="黑体" pitchFamily="49" charset="-122"/>
              </a:rPr>
              <a:t>操作简单 设计集约</a:t>
            </a:r>
            <a:r>
              <a:rPr lang="ja-JP" altLang="en-US" sz="1800" b="1" dirty="0" smtClean="0">
                <a:solidFill>
                  <a:srgbClr val="0070C0"/>
                </a:solidFill>
              </a:rPr>
              <a:t>　－</a:t>
            </a:r>
            <a:endParaRPr lang="en-US" altLang="ja-JP" sz="1800" b="1" dirty="0" smtClean="0">
              <a:solidFill>
                <a:srgbClr val="0070C0"/>
              </a:solidFill>
            </a:endParaRPr>
          </a:p>
        </p:txBody>
      </p:sp>
      <p:grpSp>
        <p:nvGrpSpPr>
          <p:cNvPr id="9" name="グループ化 40"/>
          <p:cNvGrpSpPr/>
          <p:nvPr/>
        </p:nvGrpSpPr>
        <p:grpSpPr>
          <a:xfrm>
            <a:off x="2038774" y="4815594"/>
            <a:ext cx="595375" cy="596800"/>
            <a:chOff x="371074" y="5877272"/>
            <a:chExt cx="595375" cy="596800"/>
          </a:xfrm>
        </p:grpSpPr>
        <p:grpSp>
          <p:nvGrpSpPr>
            <p:cNvPr id="10" name="グループ化 140"/>
            <p:cNvGrpSpPr/>
            <p:nvPr/>
          </p:nvGrpSpPr>
          <p:grpSpPr>
            <a:xfrm>
              <a:off x="371074" y="5877272"/>
              <a:ext cx="595375" cy="596800"/>
              <a:chOff x="458765" y="6568035"/>
              <a:chExt cx="595375" cy="596800"/>
            </a:xfrm>
          </p:grpSpPr>
          <p:sp>
            <p:nvSpPr>
              <p:cNvPr id="24" name="角丸四角形 55"/>
              <p:cNvSpPr>
                <a:spLocks/>
              </p:cNvSpPr>
              <p:nvPr/>
            </p:nvSpPr>
            <p:spPr bwMode="auto">
              <a:xfrm>
                <a:off x="458765" y="6570835"/>
                <a:ext cx="595375" cy="594000"/>
              </a:xfrm>
              <a:prstGeom prst="roundRect">
                <a:avLst>
                  <a:gd name="adj" fmla="val 11376"/>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5" name="テキスト ボックス 56"/>
              <p:cNvSpPr txBox="1">
                <a:spLocks noChangeArrowheads="1"/>
              </p:cNvSpPr>
              <p:nvPr/>
            </p:nvSpPr>
            <p:spPr bwMode="auto">
              <a:xfrm>
                <a:off x="523427" y="6568035"/>
                <a:ext cx="453971" cy="200055"/>
              </a:xfrm>
              <a:prstGeom prst="rect">
                <a:avLst/>
              </a:prstGeom>
              <a:noFill/>
              <a:ln w="9525">
                <a:noFill/>
                <a:miter lim="800000"/>
                <a:headEnd/>
                <a:tailEnd/>
              </a:ln>
            </p:spPr>
            <p:txBody>
              <a:bodyPr wrap="none">
                <a:spAutoFit/>
              </a:bodyPr>
              <a:lstStyle/>
              <a:p>
                <a:pPr algn="ctr"/>
                <a:r>
                  <a:rPr lang="zh-CN" altLang="en-US" sz="700" b="1" dirty="0" smtClean="0">
                    <a:solidFill>
                      <a:schemeClr val="bg1"/>
                    </a:solidFill>
                  </a:rPr>
                  <a:t>触摸屏</a:t>
                </a:r>
                <a:endParaRPr lang="en-US" altLang="ja-JP" sz="700" b="1" dirty="0">
                  <a:solidFill>
                    <a:schemeClr val="bg1"/>
                  </a:solidFill>
                </a:endParaRPr>
              </a:p>
            </p:txBody>
          </p:sp>
        </p:grpSp>
        <p:sp>
          <p:nvSpPr>
            <p:cNvPr id="11" name="正方形/長方形 42"/>
            <p:cNvSpPr/>
            <p:nvPr/>
          </p:nvSpPr>
          <p:spPr bwMode="auto">
            <a:xfrm>
              <a:off x="455639" y="6079010"/>
              <a:ext cx="411708" cy="207492"/>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sp>
          <p:nvSpPr>
            <p:cNvPr id="12" name="二等辺三角形 43"/>
            <p:cNvSpPr>
              <a:spLocks noChangeAspect="1"/>
            </p:cNvSpPr>
            <p:nvPr/>
          </p:nvSpPr>
          <p:spPr bwMode="auto">
            <a:xfrm rot="10800000">
              <a:off x="575334" y="6095677"/>
              <a:ext cx="36575" cy="689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二等辺三角形 44"/>
            <p:cNvSpPr>
              <a:spLocks noChangeAspect="1"/>
            </p:cNvSpPr>
            <p:nvPr/>
          </p:nvSpPr>
          <p:spPr bwMode="auto">
            <a:xfrm rot="13800000">
              <a:off x="616275" y="6111820"/>
              <a:ext cx="36575" cy="6253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二等辺三角形 45"/>
            <p:cNvSpPr>
              <a:spLocks noChangeAspect="1"/>
            </p:cNvSpPr>
            <p:nvPr/>
          </p:nvSpPr>
          <p:spPr bwMode="auto">
            <a:xfrm rot="7800000">
              <a:off x="533523" y="6105949"/>
              <a:ext cx="36575" cy="6897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5" name="グループ化 121"/>
            <p:cNvGrpSpPr>
              <a:grpSpLocks noChangeAspect="1"/>
            </p:cNvGrpSpPr>
            <p:nvPr/>
          </p:nvGrpSpPr>
          <p:grpSpPr>
            <a:xfrm>
              <a:off x="515733" y="6162921"/>
              <a:ext cx="274389" cy="283942"/>
              <a:chOff x="3579161" y="3131120"/>
              <a:chExt cx="357187" cy="369623"/>
            </a:xfrm>
          </p:grpSpPr>
          <p:grpSp>
            <p:nvGrpSpPr>
              <p:cNvPr id="16" name="グループ化 95"/>
              <p:cNvGrpSpPr>
                <a:grpSpLocks/>
              </p:cNvGrpSpPr>
              <p:nvPr/>
            </p:nvGrpSpPr>
            <p:grpSpPr bwMode="auto">
              <a:xfrm>
                <a:off x="3579161" y="3131120"/>
                <a:ext cx="357187" cy="360363"/>
                <a:chOff x="626588" y="6171505"/>
                <a:chExt cx="356938" cy="360932"/>
              </a:xfrm>
            </p:grpSpPr>
            <p:sp>
              <p:nvSpPr>
                <p:cNvPr id="18" name="フローチャート : 論理積ゲート 49"/>
                <p:cNvSpPr/>
                <p:nvPr/>
              </p:nvSpPr>
              <p:spPr>
                <a:xfrm rot="16200000">
                  <a:off x="547651" y="6315484"/>
                  <a:ext cx="360932" cy="72974"/>
                </a:xfrm>
                <a:prstGeom prst="flowChartDelay">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フローチャート : 論理積ゲート 50"/>
                <p:cNvSpPr/>
                <p:nvPr/>
              </p:nvSpPr>
              <p:spPr>
                <a:xfrm rot="16200000">
                  <a:off x="616179" y="6456986"/>
                  <a:ext cx="85860" cy="65042"/>
                </a:xfrm>
                <a:prstGeom prst="flowChartDelay">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フローチャート : 論理積ゲート 51"/>
                <p:cNvSpPr/>
                <p:nvPr/>
              </p:nvSpPr>
              <p:spPr>
                <a:xfrm rot="16200000">
                  <a:off x="710455" y="6402141"/>
                  <a:ext cx="186031" cy="74560"/>
                </a:xfrm>
                <a:prstGeom prst="flowChartDelay">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 name="フローチャート : 論理積ゲート 52"/>
                <p:cNvSpPr/>
                <p:nvPr/>
              </p:nvSpPr>
              <p:spPr>
                <a:xfrm rot="16200000">
                  <a:off x="781048" y="6401348"/>
                  <a:ext cx="186031" cy="76146"/>
                </a:xfrm>
                <a:prstGeom prst="flowChartDelay">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フローチャート : 論理積ゲート 53"/>
                <p:cNvSpPr/>
                <p:nvPr/>
              </p:nvSpPr>
              <p:spPr>
                <a:xfrm rot="16200000">
                  <a:off x="853230" y="6402141"/>
                  <a:ext cx="186031" cy="74560"/>
                </a:xfrm>
                <a:prstGeom prst="flowChartDelay">
                  <a:avLst/>
                </a:prstGeom>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正方形/長方形 54"/>
                <p:cNvSpPr/>
                <p:nvPr/>
              </p:nvSpPr>
              <p:spPr>
                <a:xfrm>
                  <a:off x="729704" y="6403646"/>
                  <a:ext cx="203057" cy="124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 name="正方形/長方形 48"/>
              <p:cNvSpPr/>
              <p:nvPr/>
            </p:nvSpPr>
            <p:spPr bwMode="auto">
              <a:xfrm>
                <a:off x="3586883" y="3441228"/>
                <a:ext cx="343850" cy="59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grpSp>
        <p:nvGrpSpPr>
          <p:cNvPr id="26" name="グループ化 83"/>
          <p:cNvGrpSpPr/>
          <p:nvPr/>
        </p:nvGrpSpPr>
        <p:grpSpPr>
          <a:xfrm>
            <a:off x="629713" y="4799854"/>
            <a:ext cx="595375" cy="612823"/>
            <a:chOff x="-1184261" y="6786860"/>
            <a:chExt cx="595375" cy="567706"/>
          </a:xfrm>
        </p:grpSpPr>
        <p:grpSp>
          <p:nvGrpSpPr>
            <p:cNvPr id="27" name="グループ化 103"/>
            <p:cNvGrpSpPr/>
            <p:nvPr/>
          </p:nvGrpSpPr>
          <p:grpSpPr>
            <a:xfrm>
              <a:off x="-1184261" y="6786860"/>
              <a:ext cx="595375" cy="567706"/>
              <a:chOff x="458765" y="6553399"/>
              <a:chExt cx="595375" cy="567706"/>
            </a:xfrm>
          </p:grpSpPr>
          <p:sp>
            <p:nvSpPr>
              <p:cNvPr id="34" name="角丸四角形 143"/>
              <p:cNvSpPr>
                <a:spLocks/>
              </p:cNvSpPr>
              <p:nvPr/>
            </p:nvSpPr>
            <p:spPr bwMode="auto">
              <a:xfrm>
                <a:off x="458765" y="6570836"/>
                <a:ext cx="595375" cy="550269"/>
              </a:xfrm>
              <a:prstGeom prst="roundRect">
                <a:avLst>
                  <a:gd name="adj" fmla="val 11376"/>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35" name="テキスト ボックス 56"/>
              <p:cNvSpPr txBox="1">
                <a:spLocks noChangeArrowheads="1"/>
              </p:cNvSpPr>
              <p:nvPr/>
            </p:nvSpPr>
            <p:spPr bwMode="auto">
              <a:xfrm>
                <a:off x="506400" y="6553399"/>
                <a:ext cx="492444" cy="199583"/>
              </a:xfrm>
              <a:prstGeom prst="rect">
                <a:avLst/>
              </a:prstGeom>
              <a:noFill/>
              <a:ln w="9525">
                <a:noFill/>
                <a:miter lim="800000"/>
                <a:headEnd/>
                <a:tailEnd/>
              </a:ln>
            </p:spPr>
            <p:txBody>
              <a:bodyPr wrap="none">
                <a:spAutoFit/>
              </a:bodyPr>
              <a:lstStyle/>
              <a:p>
                <a:pPr algn="ctr"/>
                <a:r>
                  <a:rPr lang="zh-CN" altLang="en-US" sz="800" b="1" dirty="0" smtClean="0">
                    <a:solidFill>
                      <a:schemeClr val="bg1"/>
                    </a:solidFill>
                  </a:rPr>
                  <a:t>居里点</a:t>
                </a:r>
                <a:endParaRPr lang="en-US" altLang="ja-JP" sz="800" b="1" dirty="0">
                  <a:solidFill>
                    <a:schemeClr val="bg1"/>
                  </a:solidFill>
                </a:endParaRPr>
              </a:p>
            </p:txBody>
          </p:sp>
        </p:grpSp>
        <p:grpSp>
          <p:nvGrpSpPr>
            <p:cNvPr id="28" name="グループ化 82"/>
            <p:cNvGrpSpPr/>
            <p:nvPr/>
          </p:nvGrpSpPr>
          <p:grpSpPr>
            <a:xfrm>
              <a:off x="-988564" y="7013277"/>
              <a:ext cx="216024" cy="241924"/>
              <a:chOff x="-1547961" y="7002884"/>
              <a:chExt cx="216024" cy="241924"/>
            </a:xfrm>
          </p:grpSpPr>
          <p:cxnSp>
            <p:nvCxnSpPr>
              <p:cNvPr id="29" name="直線コネクタ 73"/>
              <p:cNvCxnSpPr/>
              <p:nvPr/>
            </p:nvCxnSpPr>
            <p:spPr>
              <a:xfrm rot="21120000">
                <a:off x="-1547961" y="7002884"/>
                <a:ext cx="216024"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コネクタ 77"/>
              <p:cNvCxnSpPr/>
              <p:nvPr/>
            </p:nvCxnSpPr>
            <p:spPr>
              <a:xfrm rot="21120000">
                <a:off x="-1547961" y="7063278"/>
                <a:ext cx="216024"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78"/>
              <p:cNvCxnSpPr/>
              <p:nvPr/>
            </p:nvCxnSpPr>
            <p:spPr>
              <a:xfrm rot="21120000">
                <a:off x="-1547961" y="7124602"/>
                <a:ext cx="216024"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線コネクタ 79"/>
              <p:cNvCxnSpPr/>
              <p:nvPr/>
            </p:nvCxnSpPr>
            <p:spPr>
              <a:xfrm rot="21120000">
                <a:off x="-1547961" y="7184705"/>
                <a:ext cx="216024"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線コネクタ 80"/>
              <p:cNvCxnSpPr/>
              <p:nvPr/>
            </p:nvCxnSpPr>
            <p:spPr>
              <a:xfrm rot="21120000">
                <a:off x="-1547961" y="7244808"/>
                <a:ext cx="216024"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6" name="グループ化 51"/>
          <p:cNvGrpSpPr>
            <a:grpSpLocks/>
          </p:cNvGrpSpPr>
          <p:nvPr/>
        </p:nvGrpSpPr>
        <p:grpSpPr bwMode="auto">
          <a:xfrm>
            <a:off x="2752488" y="4767535"/>
            <a:ext cx="595376" cy="645031"/>
            <a:chOff x="3465104" y="5664226"/>
            <a:chExt cx="939411" cy="1003576"/>
          </a:xfrm>
        </p:grpSpPr>
        <p:grpSp>
          <p:nvGrpSpPr>
            <p:cNvPr id="37" name="グループ化 50"/>
            <p:cNvGrpSpPr>
              <a:grpSpLocks/>
            </p:cNvGrpSpPr>
            <p:nvPr/>
          </p:nvGrpSpPr>
          <p:grpSpPr bwMode="auto">
            <a:xfrm>
              <a:off x="3465104" y="5664226"/>
              <a:ext cx="939411" cy="1003576"/>
              <a:chOff x="3465104" y="5664226"/>
              <a:chExt cx="939411" cy="1003576"/>
            </a:xfrm>
          </p:grpSpPr>
          <p:sp>
            <p:nvSpPr>
              <p:cNvPr id="41" name="角丸四角形 89"/>
              <p:cNvSpPr>
                <a:spLocks/>
              </p:cNvSpPr>
              <p:nvPr/>
            </p:nvSpPr>
            <p:spPr>
              <a:xfrm>
                <a:off x="3465104" y="5743623"/>
                <a:ext cx="939411" cy="924179"/>
              </a:xfrm>
              <a:prstGeom prst="roundRect">
                <a:avLst>
                  <a:gd name="adj" fmla="val 11376"/>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2" name="テキスト ボックス 41"/>
              <p:cNvSpPr txBox="1">
                <a:spLocks noChangeArrowheads="1"/>
              </p:cNvSpPr>
              <p:nvPr/>
            </p:nvSpPr>
            <p:spPr bwMode="auto">
              <a:xfrm>
                <a:off x="3545252" y="5664226"/>
                <a:ext cx="777000" cy="335200"/>
              </a:xfrm>
              <a:prstGeom prst="rect">
                <a:avLst/>
              </a:prstGeom>
              <a:noFill/>
              <a:ln w="9525">
                <a:noFill/>
                <a:miter lim="800000"/>
                <a:headEnd/>
                <a:tailEnd/>
              </a:ln>
            </p:spPr>
            <p:txBody>
              <a:bodyPr wrap="none">
                <a:spAutoFit/>
              </a:bodyPr>
              <a:lstStyle/>
              <a:p>
                <a:pPr algn="ctr"/>
                <a:r>
                  <a:rPr lang="zh-CN" altLang="en-US" sz="800" b="1" dirty="0" smtClean="0">
                    <a:solidFill>
                      <a:schemeClr val="bg1"/>
                    </a:solidFill>
                  </a:rPr>
                  <a:t>保温炉</a:t>
                </a:r>
                <a:endParaRPr lang="ja-JP" altLang="en-US" sz="800" b="1" dirty="0">
                  <a:solidFill>
                    <a:schemeClr val="bg1"/>
                  </a:solidFill>
                </a:endParaRPr>
              </a:p>
            </p:txBody>
          </p:sp>
          <p:sp>
            <p:nvSpPr>
              <p:cNvPr id="43" name="太陽 91"/>
              <p:cNvSpPr/>
              <p:nvPr/>
            </p:nvSpPr>
            <p:spPr>
              <a:xfrm>
                <a:off x="3503833" y="5818352"/>
                <a:ext cx="863493" cy="839435"/>
              </a:xfrm>
              <a:prstGeom prst="sun">
                <a:avLst>
                  <a:gd name="adj" fmla="val 12500"/>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a:p>
            </p:txBody>
          </p:sp>
        </p:grpSp>
        <p:sp>
          <p:nvSpPr>
            <p:cNvPr id="38" name="テキスト ボックス 42"/>
            <p:cNvSpPr txBox="1">
              <a:spLocks noChangeArrowheads="1"/>
            </p:cNvSpPr>
            <p:nvPr/>
          </p:nvSpPr>
          <p:spPr bwMode="auto">
            <a:xfrm>
              <a:off x="3621192" y="5860719"/>
              <a:ext cx="625217" cy="335996"/>
            </a:xfrm>
            <a:prstGeom prst="rect">
              <a:avLst/>
            </a:prstGeom>
            <a:noFill/>
            <a:ln w="9525">
              <a:noFill/>
              <a:miter lim="800000"/>
              <a:headEnd/>
              <a:tailEnd/>
            </a:ln>
          </p:spPr>
          <p:txBody>
            <a:bodyPr wrap="none">
              <a:spAutoFit/>
            </a:bodyPr>
            <a:lstStyle/>
            <a:p>
              <a:pPr algn="ctr"/>
              <a:r>
                <a:rPr lang="en-US" altLang="ja-JP" sz="800" dirty="0">
                  <a:solidFill>
                    <a:schemeClr val="accent6"/>
                  </a:solidFill>
                </a:rPr>
                <a:t>MAX</a:t>
              </a:r>
            </a:p>
          </p:txBody>
        </p:sp>
        <p:sp>
          <p:nvSpPr>
            <p:cNvPr id="39" name="テキスト ボックス 87"/>
            <p:cNvSpPr txBox="1"/>
            <p:nvPr/>
          </p:nvSpPr>
          <p:spPr>
            <a:xfrm>
              <a:off x="3527048" y="5951142"/>
              <a:ext cx="814936" cy="550684"/>
            </a:xfrm>
            <a:prstGeom prst="rect">
              <a:avLst/>
            </a:prstGeom>
            <a:noFill/>
          </p:spPr>
          <p:txBody>
            <a:bodyPr wrap="none">
              <a:spAutoFit/>
            </a:bodyPr>
            <a:lstStyle/>
            <a:p>
              <a:pPr algn="ctr">
                <a:defRPr/>
              </a:pPr>
              <a:r>
                <a:rPr lang="en-US" altLang="ja-JP" sz="1700" b="1" dirty="0">
                  <a:solidFill>
                    <a:schemeClr val="accent6"/>
                  </a:solidFill>
                </a:rPr>
                <a:t>400</a:t>
              </a:r>
            </a:p>
          </p:txBody>
        </p:sp>
        <p:sp>
          <p:nvSpPr>
            <p:cNvPr id="40" name="テキスト ボックス 88"/>
            <p:cNvSpPr txBox="1"/>
            <p:nvPr/>
          </p:nvSpPr>
          <p:spPr>
            <a:xfrm>
              <a:off x="3686926" y="6265937"/>
              <a:ext cx="473483" cy="359141"/>
            </a:xfrm>
            <a:prstGeom prst="rect">
              <a:avLst/>
            </a:prstGeom>
            <a:noFill/>
          </p:spPr>
          <p:txBody>
            <a:bodyPr wrap="none">
              <a:spAutoFit/>
            </a:bodyPr>
            <a:lstStyle/>
            <a:p>
              <a:pPr algn="ctr">
                <a:defRPr/>
              </a:pPr>
              <a:r>
                <a:rPr lang="ja-JP" altLang="en-US" sz="900" b="1" dirty="0">
                  <a:solidFill>
                    <a:schemeClr val="accent6"/>
                  </a:solidFill>
                </a:rPr>
                <a:t>℃</a:t>
              </a:r>
              <a:endParaRPr lang="en-US" altLang="ja-JP" sz="900" b="1" dirty="0">
                <a:solidFill>
                  <a:schemeClr val="accent6"/>
                </a:solidFill>
              </a:endParaRPr>
            </a:p>
          </p:txBody>
        </p:sp>
      </p:grpSp>
      <p:grpSp>
        <p:nvGrpSpPr>
          <p:cNvPr id="44" name="グループ化 103"/>
          <p:cNvGrpSpPr/>
          <p:nvPr/>
        </p:nvGrpSpPr>
        <p:grpSpPr>
          <a:xfrm>
            <a:off x="1341798" y="4801308"/>
            <a:ext cx="595375" cy="643916"/>
            <a:chOff x="1056802" y="6028545"/>
            <a:chExt cx="595375" cy="643916"/>
          </a:xfrm>
        </p:grpSpPr>
        <p:grpSp>
          <p:nvGrpSpPr>
            <p:cNvPr id="45" name="グループ化 58"/>
            <p:cNvGrpSpPr/>
            <p:nvPr/>
          </p:nvGrpSpPr>
          <p:grpSpPr>
            <a:xfrm>
              <a:off x="1056802" y="6028545"/>
              <a:ext cx="595375" cy="643916"/>
              <a:chOff x="458765" y="6553749"/>
              <a:chExt cx="595375" cy="643916"/>
            </a:xfrm>
          </p:grpSpPr>
          <p:sp>
            <p:nvSpPr>
              <p:cNvPr id="47" name="角丸四角形 59"/>
              <p:cNvSpPr>
                <a:spLocks/>
              </p:cNvSpPr>
              <p:nvPr/>
            </p:nvSpPr>
            <p:spPr bwMode="auto">
              <a:xfrm>
                <a:off x="458765" y="6570835"/>
                <a:ext cx="595375" cy="594000"/>
              </a:xfrm>
              <a:prstGeom prst="roundRect">
                <a:avLst>
                  <a:gd name="adj" fmla="val 11376"/>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48" name="テキスト ボックス 56"/>
              <p:cNvSpPr txBox="1">
                <a:spLocks noChangeArrowheads="1"/>
              </p:cNvSpPr>
              <p:nvPr/>
            </p:nvSpPr>
            <p:spPr bwMode="auto">
              <a:xfrm>
                <a:off x="523426" y="6553749"/>
                <a:ext cx="453971" cy="200055"/>
              </a:xfrm>
              <a:prstGeom prst="rect">
                <a:avLst/>
              </a:prstGeom>
              <a:noFill/>
              <a:ln w="9525">
                <a:noFill/>
                <a:miter lim="800000"/>
                <a:headEnd/>
                <a:tailEnd/>
              </a:ln>
            </p:spPr>
            <p:txBody>
              <a:bodyPr wrap="none">
                <a:spAutoFit/>
              </a:bodyPr>
              <a:lstStyle/>
              <a:p>
                <a:pPr algn="ctr"/>
                <a:r>
                  <a:rPr lang="zh-CN" altLang="en-US" sz="700" b="1" dirty="0" smtClean="0">
                    <a:solidFill>
                      <a:schemeClr val="bg1"/>
                    </a:solidFill>
                  </a:rPr>
                  <a:t>样品数</a:t>
                </a:r>
                <a:endParaRPr lang="en-US" altLang="ja-JP" sz="700" b="1" dirty="0">
                  <a:solidFill>
                    <a:schemeClr val="bg1"/>
                  </a:solidFill>
                </a:endParaRPr>
              </a:p>
            </p:txBody>
          </p:sp>
          <p:sp>
            <p:nvSpPr>
              <p:cNvPr id="49" name="テキスト ボックス 56"/>
              <p:cNvSpPr txBox="1">
                <a:spLocks noChangeArrowheads="1"/>
              </p:cNvSpPr>
              <p:nvPr/>
            </p:nvSpPr>
            <p:spPr bwMode="auto">
              <a:xfrm>
                <a:off x="565794" y="6647609"/>
                <a:ext cx="367409" cy="200055"/>
              </a:xfrm>
              <a:prstGeom prst="rect">
                <a:avLst/>
              </a:prstGeom>
              <a:noFill/>
              <a:ln w="9525">
                <a:noFill/>
                <a:miter lim="800000"/>
                <a:headEnd/>
                <a:tailEnd/>
              </a:ln>
            </p:spPr>
            <p:txBody>
              <a:bodyPr wrap="none">
                <a:spAutoFit/>
              </a:bodyPr>
              <a:lstStyle/>
              <a:p>
                <a:pPr algn="ctr"/>
                <a:r>
                  <a:rPr lang="en-US" altLang="ja-JP" sz="700" b="1" dirty="0" smtClean="0">
                    <a:solidFill>
                      <a:schemeClr val="bg1"/>
                    </a:solidFill>
                  </a:rPr>
                  <a:t>MAX</a:t>
                </a:r>
                <a:endParaRPr lang="en-US" altLang="ja-JP" sz="700" b="1" dirty="0">
                  <a:solidFill>
                    <a:schemeClr val="bg1"/>
                  </a:solidFill>
                </a:endParaRPr>
              </a:p>
            </p:txBody>
          </p:sp>
          <p:sp>
            <p:nvSpPr>
              <p:cNvPr id="50" name="テキスト ボックス 56"/>
              <p:cNvSpPr txBox="1">
                <a:spLocks noChangeArrowheads="1"/>
              </p:cNvSpPr>
              <p:nvPr/>
            </p:nvSpPr>
            <p:spPr bwMode="auto">
              <a:xfrm>
                <a:off x="504656" y="6736000"/>
                <a:ext cx="495649" cy="461665"/>
              </a:xfrm>
              <a:prstGeom prst="rect">
                <a:avLst/>
              </a:prstGeom>
              <a:noFill/>
              <a:ln w="9525">
                <a:noFill/>
                <a:miter lim="800000"/>
                <a:headEnd/>
                <a:tailEnd/>
              </a:ln>
            </p:spPr>
            <p:txBody>
              <a:bodyPr wrap="none">
                <a:spAutoFit/>
              </a:bodyPr>
              <a:lstStyle/>
              <a:p>
                <a:pPr algn="ctr"/>
                <a:r>
                  <a:rPr lang="en-US" altLang="ja-JP" sz="2400" b="1" dirty="0" smtClean="0">
                    <a:solidFill>
                      <a:schemeClr val="bg1"/>
                    </a:solidFill>
                  </a:rPr>
                  <a:t>40</a:t>
                </a:r>
                <a:endParaRPr lang="en-US" altLang="ja-JP" sz="1600" b="1" dirty="0">
                  <a:solidFill>
                    <a:schemeClr val="bg1"/>
                  </a:solidFill>
                </a:endParaRPr>
              </a:p>
            </p:txBody>
          </p:sp>
        </p:grpSp>
        <p:sp>
          <p:nvSpPr>
            <p:cNvPr id="46" name="テキスト ボックス 56"/>
            <p:cNvSpPr txBox="1">
              <a:spLocks noChangeArrowheads="1"/>
            </p:cNvSpPr>
            <p:nvPr/>
          </p:nvSpPr>
          <p:spPr bwMode="auto">
            <a:xfrm>
              <a:off x="1254868" y="6455392"/>
              <a:ext cx="184730" cy="200055"/>
            </a:xfrm>
            <a:prstGeom prst="rect">
              <a:avLst/>
            </a:prstGeom>
            <a:noFill/>
            <a:ln w="9525">
              <a:noFill/>
              <a:miter lim="800000"/>
              <a:headEnd/>
              <a:tailEnd/>
            </a:ln>
          </p:spPr>
          <p:txBody>
            <a:bodyPr wrap="none">
              <a:spAutoFit/>
            </a:bodyPr>
            <a:lstStyle/>
            <a:p>
              <a:pPr algn="ctr"/>
              <a:endParaRPr lang="en-US" altLang="ja-JP" sz="700" dirty="0">
                <a:solidFill>
                  <a:schemeClr val="bg1"/>
                </a:solidFill>
              </a:endParaRPr>
            </a:p>
          </p:txBody>
        </p:sp>
      </p:grpSp>
      <p:grpSp>
        <p:nvGrpSpPr>
          <p:cNvPr id="51" name="グループ化 58"/>
          <p:cNvGrpSpPr/>
          <p:nvPr/>
        </p:nvGrpSpPr>
        <p:grpSpPr>
          <a:xfrm>
            <a:off x="4572000" y="533735"/>
            <a:ext cx="4032448" cy="5790530"/>
            <a:chOff x="2809031" y="1098228"/>
            <a:chExt cx="4032448" cy="5790530"/>
          </a:xfrm>
        </p:grpSpPr>
        <p:pic>
          <p:nvPicPr>
            <p:cNvPr id="52" name="Picture 7" descr="C:\Users\Kodaira\Desktop\JPS-900画像\JPS-900加工2.jpg"/>
            <p:cNvPicPr>
              <a:picLocks noChangeAspect="1" noChangeArrowheads="1"/>
            </p:cNvPicPr>
            <p:nvPr/>
          </p:nvPicPr>
          <p:blipFill>
            <a:blip r:embed="rId2" cstate="print">
              <a:clrChange>
                <a:clrFrom>
                  <a:srgbClr val="FFFFFF"/>
                </a:clrFrom>
                <a:clrTo>
                  <a:srgbClr val="FFFFFF">
                    <a:alpha val="0"/>
                  </a:srgbClr>
                </a:clrTo>
              </a:clrChange>
              <a:lum bright="10000"/>
            </a:blip>
            <a:srcRect t="12282" r="21219" b="2864"/>
            <a:stretch>
              <a:fillRect/>
            </a:stretch>
          </p:blipFill>
          <p:spPr bwMode="auto">
            <a:xfrm>
              <a:off x="2809031" y="1098228"/>
              <a:ext cx="4032448" cy="5790530"/>
            </a:xfrm>
            <a:prstGeom prst="rect">
              <a:avLst/>
            </a:prstGeom>
            <a:noFill/>
          </p:spPr>
        </p:pic>
        <p:pic>
          <p:nvPicPr>
            <p:cNvPr id="53" name="Picture 6"/>
            <p:cNvPicPr>
              <a:picLocks noChangeAspect="1" noChangeArrowheads="1"/>
            </p:cNvPicPr>
            <p:nvPr/>
          </p:nvPicPr>
          <p:blipFill>
            <a:blip r:embed="rId3" cstate="print"/>
            <a:srcRect/>
            <a:stretch>
              <a:fillRect/>
            </a:stretch>
          </p:blipFill>
          <p:spPr bwMode="auto">
            <a:xfrm rot="60000">
              <a:off x="4037704" y="4129151"/>
              <a:ext cx="759342" cy="526526"/>
            </a:xfrm>
            <a:prstGeom prst="rect">
              <a:avLst/>
            </a:prstGeom>
            <a:noFill/>
            <a:ln w="9525">
              <a:noFill/>
              <a:miter lim="800000"/>
              <a:headEnd/>
              <a:tailEnd/>
            </a:ln>
            <a:scene3d>
              <a:camera prst="perspectiveLeft"/>
              <a:lightRig rig="threePt" dir="t"/>
            </a:scene3d>
          </p:spPr>
        </p:pic>
      </p:grpSp>
      <p:sp>
        <p:nvSpPr>
          <p:cNvPr id="5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en-US" altLang="ja-JP" sz="1300" b="1" dirty="0" smtClean="0">
                <a:ea typeface="HGS創英角ｺﾞｼｯｸUB" pitchFamily="50" charset="-128"/>
              </a:rPr>
              <a:t>Automated Curie Point Pyrolyzer</a:t>
            </a:r>
            <a:r>
              <a:rPr lang="en-US" altLang="ja-JP" sz="1400" b="1" dirty="0" smtClean="0">
                <a:ea typeface="HGS創英角ｺﾞｼｯｸUB" pitchFamily="50" charset="-128"/>
              </a:rPr>
              <a:t>JPS-900</a:t>
            </a:r>
            <a:endParaRPr lang="ja-JP" altLang="en-US" sz="1400" b="1" dirty="0" smtClean="0">
              <a:ea typeface="HGS創英角ｺﾞｼｯｸUB" pitchFamily="50" charset="-128"/>
            </a:endParaRPr>
          </a:p>
        </p:txBody>
      </p:sp>
      <p:cxnSp>
        <p:nvCxnSpPr>
          <p:cNvPr id="56" name="直接连接符 55"/>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10</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9"/>
          <p:cNvPicPr>
            <a:picLocks noChangeAspect="1" noChangeArrowheads="1"/>
          </p:cNvPicPr>
          <p:nvPr/>
        </p:nvPicPr>
        <p:blipFill>
          <a:blip r:embed="rId2" cstate="print"/>
          <a:srcRect/>
          <a:stretch>
            <a:fillRect/>
          </a:stretch>
        </p:blipFill>
        <p:spPr bwMode="auto">
          <a:xfrm>
            <a:off x="468313" y="908050"/>
            <a:ext cx="8280400" cy="5921375"/>
          </a:xfrm>
          <a:prstGeom prst="rect">
            <a:avLst/>
          </a:prstGeom>
          <a:noFill/>
          <a:ln w="9525">
            <a:noFill/>
            <a:miter lim="800000"/>
            <a:headEnd/>
            <a:tailEnd/>
          </a:ln>
        </p:spPr>
      </p:pic>
      <p:sp>
        <p:nvSpPr>
          <p:cNvPr id="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FBA06D2E-AE7A-4162-8F8F-E525E997D7DD}" type="slidenum">
              <a:rPr lang="ja-JP" altLang="en-US" sz="1400"/>
              <a:pPr algn="r"/>
              <a:t>10</a:t>
            </a:fld>
            <a:endParaRPr lang="en-US" altLang="ja-JP" sz="1400"/>
          </a:p>
        </p:txBody>
      </p:sp>
      <p:sp>
        <p:nvSpPr>
          <p:cNvPr id="8" name="Rectangle 2"/>
          <p:cNvSpPr>
            <a:spLocks noChangeArrowheads="1"/>
          </p:cNvSpPr>
          <p:nvPr/>
        </p:nvSpPr>
        <p:spPr bwMode="auto">
          <a:xfrm>
            <a:off x="0" y="620713"/>
            <a:ext cx="9144000" cy="504825"/>
          </a:xfrm>
          <a:prstGeom prst="rect">
            <a:avLst/>
          </a:prstGeom>
          <a:noFill/>
          <a:ln w="9525">
            <a:noFill/>
            <a:miter lim="800000"/>
            <a:headEnd/>
            <a:tailEnd/>
          </a:ln>
        </p:spPr>
        <p:txBody>
          <a:bodyPr anchor="ctr"/>
          <a:lstStyle/>
          <a:p>
            <a:pPr algn="ctr"/>
            <a:r>
              <a:rPr lang="en-US" altLang="ja-JP" sz="2000" b="1" dirty="0" smtClean="0">
                <a:solidFill>
                  <a:srgbClr val="000000"/>
                </a:solidFill>
                <a:latin typeface="+mn-lt"/>
              </a:rPr>
              <a:t>#6 File name: A06-</a:t>
            </a:r>
            <a:r>
              <a:rPr lang="en-US" altLang="ja-JP" sz="2000" b="1" dirty="0">
                <a:solidFill>
                  <a:srgbClr val="000000"/>
                </a:solidFill>
                <a:latin typeface="+mn-lt"/>
              </a:rPr>
              <a:t>(std PS) 3.crm</a:t>
            </a:r>
          </a:p>
        </p:txBody>
      </p:sp>
      <p:sp>
        <p:nvSpPr>
          <p:cNvPr id="9" name="Rectangle 8"/>
          <p:cNvSpPr>
            <a:spLocks noChangeArrowheads="1"/>
          </p:cNvSpPr>
          <p:nvPr/>
        </p:nvSpPr>
        <p:spPr bwMode="auto">
          <a:xfrm>
            <a:off x="395288" y="1125538"/>
            <a:ext cx="1008062" cy="360362"/>
          </a:xfrm>
          <a:prstGeom prst="rect">
            <a:avLst/>
          </a:prstGeom>
          <a:solidFill>
            <a:schemeClr val="bg1"/>
          </a:solidFill>
          <a:ln w="9525">
            <a:solidFill>
              <a:schemeClr val="tx1"/>
            </a:solidFill>
            <a:miter lim="800000"/>
            <a:headEnd/>
            <a:tailEnd/>
          </a:ln>
        </p:spPr>
        <p:txBody>
          <a:bodyPr wrap="none" anchor="ctr"/>
          <a:lstStyle/>
          <a:p>
            <a:pPr algn="ctr"/>
            <a:r>
              <a:rPr lang="en-US" altLang="ja-JP" sz="1200" b="1" dirty="0">
                <a:latin typeface="+mn-lt"/>
              </a:rPr>
              <a:t>1,300,000</a:t>
            </a:r>
          </a:p>
        </p:txBody>
      </p:sp>
      <p:sp>
        <p:nvSpPr>
          <p:cNvPr id="10" name="Rectangle 2"/>
          <p:cNvSpPr>
            <a:spLocks noChangeArrowheads="1"/>
          </p:cNvSpPr>
          <p:nvPr/>
        </p:nvSpPr>
        <p:spPr bwMode="auto">
          <a:xfrm>
            <a:off x="4427985" y="0"/>
            <a:ext cx="4716016"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en-US" altLang="ja-JP" b="1" kern="0" dirty="0" smtClean="0">
                <a:solidFill>
                  <a:srgbClr val="FF0000"/>
                </a:solidFill>
                <a:latin typeface="黑体" pitchFamily="49" charset="-122"/>
                <a:ea typeface="黑体" pitchFamily="49" charset="-122"/>
              </a:rPr>
              <a:t>JPS-900 </a:t>
            </a:r>
            <a:r>
              <a:rPr lang="zh-CN" altLang="en-US" b="1" kern="0" dirty="0" smtClean="0">
                <a:solidFill>
                  <a:srgbClr val="FF0000"/>
                </a:solidFill>
                <a:latin typeface="黑体" pitchFamily="49" charset="-122"/>
                <a:ea typeface="黑体" pitchFamily="49" charset="-122"/>
              </a:rPr>
              <a:t>性能和可重复性实验</a:t>
            </a:r>
            <a:endParaRPr lang="en-US" altLang="ja-JP" b="1" kern="0" dirty="0" smtClean="0">
              <a:solidFill>
                <a:srgbClr val="FF0000"/>
              </a:solidFill>
              <a:latin typeface="黑体" pitchFamily="49" charset="-122"/>
              <a:ea typeface="黑体"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11</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10"/>
          <p:cNvPicPr>
            <a:picLocks noChangeAspect="1" noChangeArrowheads="1"/>
          </p:cNvPicPr>
          <p:nvPr/>
        </p:nvPicPr>
        <p:blipFill>
          <a:blip r:embed="rId2" cstate="print"/>
          <a:srcRect/>
          <a:stretch>
            <a:fillRect/>
          </a:stretch>
        </p:blipFill>
        <p:spPr bwMode="auto">
          <a:xfrm>
            <a:off x="0" y="841375"/>
            <a:ext cx="9144000" cy="6046788"/>
          </a:xfrm>
          <a:prstGeom prst="rect">
            <a:avLst/>
          </a:prstGeom>
          <a:noFill/>
          <a:ln w="9525">
            <a:noFill/>
            <a:miter lim="800000"/>
            <a:headEnd/>
            <a:tailEnd/>
          </a:ln>
        </p:spPr>
      </p:pic>
      <p:sp>
        <p:nvSpPr>
          <p:cNvPr id="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9A14447A-A1A6-4F48-9DBF-AFB444FE4157}" type="slidenum">
              <a:rPr lang="ja-JP" altLang="en-US" sz="1400"/>
              <a:pPr algn="r"/>
              <a:t>11</a:t>
            </a:fld>
            <a:endParaRPr lang="en-US" altLang="ja-JP" sz="1400"/>
          </a:p>
        </p:txBody>
      </p:sp>
      <p:sp>
        <p:nvSpPr>
          <p:cNvPr id="8" name="Rectangle 2"/>
          <p:cNvSpPr>
            <a:spLocks noChangeArrowheads="1"/>
          </p:cNvSpPr>
          <p:nvPr/>
        </p:nvSpPr>
        <p:spPr bwMode="auto">
          <a:xfrm>
            <a:off x="0" y="620713"/>
            <a:ext cx="9144000" cy="504825"/>
          </a:xfrm>
          <a:prstGeom prst="rect">
            <a:avLst/>
          </a:prstGeom>
          <a:noFill/>
          <a:ln w="9525">
            <a:noFill/>
            <a:miter lim="800000"/>
            <a:headEnd/>
            <a:tailEnd/>
          </a:ln>
        </p:spPr>
        <p:txBody>
          <a:bodyPr anchor="ctr"/>
          <a:lstStyle/>
          <a:p>
            <a:pPr algn="ctr"/>
            <a:r>
              <a:rPr lang="en-US" altLang="ja-JP" sz="2000" b="1" dirty="0" smtClean="0">
                <a:solidFill>
                  <a:srgbClr val="000000"/>
                </a:solidFill>
                <a:latin typeface="+mn-lt"/>
              </a:rPr>
              <a:t>#7 File name: A07-Blank.crm</a:t>
            </a:r>
            <a:endParaRPr lang="en-US" altLang="ja-JP" sz="2000" b="1" dirty="0">
              <a:solidFill>
                <a:srgbClr val="000000"/>
              </a:solidFill>
              <a:latin typeface="+mn-lt"/>
            </a:endParaRPr>
          </a:p>
        </p:txBody>
      </p:sp>
      <p:sp>
        <p:nvSpPr>
          <p:cNvPr id="9" name="Rectangle 8"/>
          <p:cNvSpPr>
            <a:spLocks noChangeArrowheads="1"/>
          </p:cNvSpPr>
          <p:nvPr/>
        </p:nvSpPr>
        <p:spPr bwMode="auto">
          <a:xfrm>
            <a:off x="179388" y="1125538"/>
            <a:ext cx="1008062" cy="360362"/>
          </a:xfrm>
          <a:prstGeom prst="rect">
            <a:avLst/>
          </a:prstGeom>
          <a:solidFill>
            <a:schemeClr val="bg1"/>
          </a:solidFill>
          <a:ln w="9525">
            <a:solidFill>
              <a:schemeClr val="tx1"/>
            </a:solidFill>
            <a:miter lim="800000"/>
            <a:headEnd/>
            <a:tailEnd/>
          </a:ln>
        </p:spPr>
        <p:txBody>
          <a:bodyPr wrap="none" anchor="ctr"/>
          <a:lstStyle/>
          <a:p>
            <a:pPr algn="ctr"/>
            <a:r>
              <a:rPr lang="en-US" altLang="ja-JP" sz="1200" b="1" dirty="0">
                <a:latin typeface="+mn-lt"/>
              </a:rPr>
              <a:t>20,000</a:t>
            </a:r>
          </a:p>
        </p:txBody>
      </p:sp>
      <p:sp>
        <p:nvSpPr>
          <p:cNvPr id="10" name="Rectangle 2"/>
          <p:cNvSpPr>
            <a:spLocks noChangeArrowheads="1"/>
          </p:cNvSpPr>
          <p:nvPr/>
        </p:nvSpPr>
        <p:spPr bwMode="auto">
          <a:xfrm>
            <a:off x="4427985" y="0"/>
            <a:ext cx="4716016"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en-US" altLang="ja-JP" b="1" kern="0" dirty="0" smtClean="0">
                <a:solidFill>
                  <a:srgbClr val="FF0000"/>
                </a:solidFill>
                <a:latin typeface="黑体" pitchFamily="49" charset="-122"/>
                <a:ea typeface="黑体" pitchFamily="49" charset="-122"/>
              </a:rPr>
              <a:t>JPS-900 </a:t>
            </a:r>
            <a:r>
              <a:rPr lang="zh-CN" altLang="en-US" b="1" kern="0" dirty="0" smtClean="0">
                <a:solidFill>
                  <a:srgbClr val="FF0000"/>
                </a:solidFill>
                <a:latin typeface="黑体" pitchFamily="49" charset="-122"/>
                <a:ea typeface="黑体" pitchFamily="49" charset="-122"/>
              </a:rPr>
              <a:t>性能和可重复性实验</a:t>
            </a:r>
            <a:endParaRPr lang="en-US" altLang="ja-JP" b="1" kern="0" dirty="0" smtClean="0">
              <a:solidFill>
                <a:srgbClr val="FF0000"/>
              </a:solidFill>
              <a:latin typeface="黑体" pitchFamily="49" charset="-122"/>
              <a:ea typeface="黑体"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12</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D23FD75D-A6F6-4E99-AFF2-3B8769C6B83D}" type="slidenum">
              <a:rPr lang="ja-JP" altLang="en-US" sz="1400"/>
              <a:pPr algn="r"/>
              <a:t>12</a:t>
            </a:fld>
            <a:endParaRPr lang="en-US" altLang="ja-JP" sz="1400"/>
          </a:p>
        </p:txBody>
      </p:sp>
      <p:sp>
        <p:nvSpPr>
          <p:cNvPr id="7" name="Rectangle 5"/>
          <p:cNvSpPr>
            <a:spLocks noChangeArrowheads="1"/>
          </p:cNvSpPr>
          <p:nvPr/>
        </p:nvSpPr>
        <p:spPr bwMode="auto">
          <a:xfrm>
            <a:off x="874713" y="7493000"/>
            <a:ext cx="352425" cy="396875"/>
          </a:xfrm>
          <a:prstGeom prst="rect">
            <a:avLst/>
          </a:prstGeom>
          <a:noFill/>
          <a:ln w="9525">
            <a:noFill/>
            <a:miter lim="800000"/>
            <a:headEnd/>
            <a:tailEnd/>
          </a:ln>
        </p:spPr>
        <p:txBody>
          <a:bodyPr wrap="none" anchor="ctr">
            <a:spAutoFit/>
          </a:bodyPr>
          <a:lstStyle/>
          <a:p>
            <a:pPr indent="133350">
              <a:tabLst>
                <a:tab pos="623888" algn="l"/>
                <a:tab pos="1773238" algn="l"/>
                <a:tab pos="3697288" algn="l"/>
              </a:tabLst>
            </a:pPr>
            <a:r>
              <a:rPr lang="ja-JP" altLang="en-US" sz="1000">
                <a:ea typeface="ＭＳ 明朝" charset="-128"/>
                <a:cs typeface="Times New Roman" pitchFamily="18" charset="0"/>
              </a:rPr>
              <a:t> </a:t>
            </a:r>
            <a:endParaRPr lang="ja-JP" altLang="en-US" sz="900">
              <a:ea typeface="ＭＳ 明朝" charset="-128"/>
              <a:cs typeface="Times New Roman" pitchFamily="18" charset="0"/>
            </a:endParaRPr>
          </a:p>
          <a:p>
            <a:pPr indent="133350" eaLnBrk="0" hangingPunct="0">
              <a:tabLst>
                <a:tab pos="623888" algn="l"/>
                <a:tab pos="1773238" algn="l"/>
                <a:tab pos="3697288" algn="l"/>
              </a:tabLst>
            </a:pPr>
            <a:r>
              <a:rPr lang="ja-JP" altLang="en-US" sz="1000">
                <a:ea typeface="ＭＳ 明朝" charset="-128"/>
                <a:cs typeface="Times New Roman" pitchFamily="18" charset="0"/>
              </a:rPr>
              <a:t> </a:t>
            </a:r>
            <a:endParaRPr lang="ja-JP" altLang="en-US">
              <a:ea typeface="ＭＳ 明朝" charset="-128"/>
              <a:cs typeface="Times New Roman" pitchFamily="18" charset="0"/>
            </a:endParaRPr>
          </a:p>
        </p:txBody>
      </p:sp>
      <p:sp>
        <p:nvSpPr>
          <p:cNvPr id="8" name="Rectangle 2"/>
          <p:cNvSpPr>
            <a:spLocks noChangeArrowheads="1"/>
          </p:cNvSpPr>
          <p:nvPr/>
        </p:nvSpPr>
        <p:spPr bwMode="auto">
          <a:xfrm>
            <a:off x="2987824" y="0"/>
            <a:ext cx="3059113" cy="360363"/>
          </a:xfrm>
          <a:prstGeom prst="rect">
            <a:avLst/>
          </a:prstGeom>
          <a:noFill/>
          <a:ln w="9525">
            <a:noFill/>
            <a:miter lim="800000"/>
            <a:headEnd/>
            <a:tailEnd/>
          </a:ln>
        </p:spPr>
        <p:txBody>
          <a:bodyPr anchor="ctr"/>
          <a:lstStyle/>
          <a:p>
            <a:pPr algn="ctr"/>
            <a:r>
              <a:rPr lang="en-US" altLang="ja-JP" sz="2000" b="1" dirty="0" smtClean="0">
                <a:solidFill>
                  <a:srgbClr val="000000"/>
                </a:solidFill>
                <a:latin typeface="+mn-lt"/>
              </a:rPr>
              <a:t>Peak Table</a:t>
            </a:r>
            <a:endParaRPr lang="ja-JP" altLang="en-US" sz="2000" b="1" dirty="0">
              <a:solidFill>
                <a:srgbClr val="000000"/>
              </a:solidFill>
              <a:latin typeface="+mn-lt"/>
            </a:endParaRPr>
          </a:p>
        </p:txBody>
      </p:sp>
      <p:graphicFrame>
        <p:nvGraphicFramePr>
          <p:cNvPr id="9" name="Group 950"/>
          <p:cNvGraphicFramePr>
            <a:graphicFrameLocks noGrp="1"/>
          </p:cNvGraphicFramePr>
          <p:nvPr/>
        </p:nvGraphicFramePr>
        <p:xfrm>
          <a:off x="0" y="620688"/>
          <a:ext cx="4927600" cy="1192532"/>
        </p:xfrm>
        <a:graphic>
          <a:graphicData uri="http://schemas.openxmlformats.org/drawingml/2006/table">
            <a:tbl>
              <a:tblPr>
                <a:tableStyleId>{3C2FFA5D-87B4-456A-9821-1D502468CF0F}</a:tableStyleId>
              </a:tblPr>
              <a:tblGrid>
                <a:gridCol w="939800"/>
                <a:gridCol w="584200"/>
                <a:gridCol w="1092200"/>
                <a:gridCol w="444500"/>
                <a:gridCol w="673100"/>
                <a:gridCol w="520700"/>
                <a:gridCol w="673100"/>
              </a:tblGrid>
              <a:tr h="214313">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u="none" strike="noStrike" cap="none" normalizeH="0" baseline="0" dirty="0" smtClean="0">
                          <a:ln>
                            <a:noFill/>
                          </a:ln>
                          <a:effectLst/>
                        </a:rPr>
                        <a:t>A02-(std PS) 1</a:t>
                      </a:r>
                      <a:endParaRPr kumimoji="1" lang="en-US" altLang="ja-JP" sz="1800" b="1"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Peak No.</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Peak Name</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Rt</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Area</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Area(%)</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Height</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b="0" i="0" u="none" strike="noStrike" cap="none" normalizeH="0" baseline="0" dirty="0" smtClean="0">
                          <a:ln>
                            <a:noFill/>
                          </a:ln>
                          <a:solidFill>
                            <a:schemeClr val="tx1"/>
                          </a:solidFill>
                          <a:effectLst/>
                          <a:latin typeface="+mn-lt"/>
                          <a:ea typeface="ＭＳ Ｐゴシック" charset="-128"/>
                        </a:rPr>
                        <a:t>聚苯乙烯单体</a:t>
                      </a:r>
                      <a:endParaRPr kumimoji="1" lang="en-US" altLang="ja-JP" sz="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9.84 </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6,117,473 </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71.14 </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1,078,123 </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2</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u="none" strike="noStrike" cap="none" normalizeH="0" baseline="0" dirty="0" smtClean="0">
                          <a:ln>
                            <a:noFill/>
                          </a:ln>
                          <a:effectLst/>
                        </a:rPr>
                        <a:t>聚苯乙烯二聚体</a:t>
                      </a:r>
                      <a:endParaRPr kumimoji="1" lang="en-US" altLang="ja-JP" sz="1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21.90 </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827,248 </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9.62 </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479,675 </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3</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u="none" strike="noStrike" cap="none" normalizeH="0" baseline="0" dirty="0" smtClean="0">
                          <a:ln>
                            <a:noFill/>
                          </a:ln>
                          <a:effectLst/>
                        </a:rPr>
                        <a:t>聚苯乙烯三聚体</a:t>
                      </a:r>
                      <a:endParaRPr kumimoji="1" lang="en-US" altLang="ja-JP" sz="1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28.77 </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1,654,849 </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19.24 </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816,364 </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u="none" strike="noStrike" cap="none" normalizeH="0" baseline="0" smtClean="0">
                          <a:ln>
                            <a:noFill/>
                          </a:ln>
                          <a:effectLst/>
                        </a:rPr>
                        <a:t>　</a:t>
                      </a:r>
                      <a:endParaRPr kumimoji="1" lang="ja-JP" altLang="en-US"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u="none" strike="noStrike" cap="none" normalizeH="0" baseline="0" dirty="0" smtClean="0">
                          <a:ln>
                            <a:noFill/>
                          </a:ln>
                          <a:effectLst/>
                        </a:rPr>
                        <a:t>总计</a:t>
                      </a:r>
                      <a:endParaRPr kumimoji="1" lang="en-US" altLang="ja-JP" sz="1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u="none" strike="noStrike" cap="none" normalizeH="0" baseline="0" dirty="0" smtClean="0">
                          <a:ln>
                            <a:noFill/>
                          </a:ln>
                          <a:effectLst/>
                        </a:rPr>
                        <a:t>　</a:t>
                      </a:r>
                      <a:endParaRPr kumimoji="1" lang="ja-JP" altLang="en-US" sz="1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8,599,569 </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100.00 </a:t>
                      </a:r>
                      <a:endParaRPr kumimoji="1" lang="en-US" altLang="ja-JP" sz="1800" b="0"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dirty="0" smtClean="0">
                          <a:ln>
                            <a:noFill/>
                          </a:ln>
                          <a:effectLst/>
                        </a:rPr>
                        <a:t>2,374,162 </a:t>
                      </a:r>
                      <a:endParaRPr kumimoji="1" lang="en-US" altLang="ja-JP" sz="1800" b="0" i="0" u="none" strike="noStrike" cap="none" normalizeH="0" baseline="0" dirty="0" smtClean="0">
                        <a:ln>
                          <a:noFill/>
                        </a:ln>
                        <a:solidFill>
                          <a:schemeClr val="tx1"/>
                        </a:solidFill>
                        <a:effectLst/>
                        <a:latin typeface="+mn-lt"/>
                        <a:ea typeface="ＭＳ Ｐゴシック" charset="-128"/>
                      </a:endParaRPr>
                    </a:p>
                  </a:txBody>
                  <a:tcPr anchor="ctr" horzOverflow="overflow"/>
                </a:tc>
              </a:tr>
            </a:tbl>
          </a:graphicData>
        </a:graphic>
      </p:graphicFrame>
      <p:graphicFrame>
        <p:nvGraphicFramePr>
          <p:cNvPr id="10" name="Group 1174"/>
          <p:cNvGraphicFramePr>
            <a:graphicFrameLocks noGrp="1"/>
          </p:cNvGraphicFramePr>
          <p:nvPr/>
        </p:nvGraphicFramePr>
        <p:xfrm>
          <a:off x="4216400" y="1836741"/>
          <a:ext cx="4927600" cy="1232219"/>
        </p:xfrm>
        <a:graphic>
          <a:graphicData uri="http://schemas.openxmlformats.org/drawingml/2006/table">
            <a:tbl>
              <a:tblPr>
                <a:tableStyleId>{284E427A-3D55-4303-BF80-6455036E1DE7}</a:tableStyleId>
              </a:tblPr>
              <a:tblGrid>
                <a:gridCol w="939800"/>
                <a:gridCol w="584200"/>
                <a:gridCol w="1092200"/>
                <a:gridCol w="444500"/>
                <a:gridCol w="673100"/>
                <a:gridCol w="520700"/>
                <a:gridCol w="673100"/>
              </a:tblGrid>
              <a:tr h="214313">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u="none" strike="noStrike" cap="none" normalizeH="0" baseline="0" dirty="0" smtClean="0">
                          <a:ln>
                            <a:noFill/>
                          </a:ln>
                          <a:effectLst/>
                        </a:rPr>
                        <a:t>A04-(std PS) 2</a:t>
                      </a:r>
                      <a:endParaRPr kumimoji="1" lang="en-US" altLang="ja-JP" sz="1800" b="1" i="0" u="none" strike="noStrike" cap="none" normalizeH="0" baseline="0" dirty="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Peak No.</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dirty="0" smtClean="0">
                          <a:ln>
                            <a:noFill/>
                          </a:ln>
                          <a:effectLst/>
                        </a:rPr>
                        <a:t>Peak Name</a:t>
                      </a:r>
                      <a:endParaRPr kumimoji="1" lang="en-US" altLang="ja-JP" sz="1800" b="0" i="0" u="none" strike="noStrike" cap="none" normalizeH="0" baseline="0" dirty="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Rt</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Area</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Area(%)</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Height</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b="0" i="0" u="none" strike="noStrike" cap="none" normalizeH="0" baseline="0" dirty="0" smtClean="0">
                          <a:ln>
                            <a:noFill/>
                          </a:ln>
                          <a:solidFill>
                            <a:schemeClr val="tx1"/>
                          </a:solidFill>
                          <a:effectLst/>
                          <a:latin typeface="+mn-lt"/>
                          <a:ea typeface="ＭＳ Ｐゴシック" charset="-128"/>
                        </a:rPr>
                        <a:t>聚苯乙烯单体</a:t>
                      </a:r>
                      <a:endParaRPr kumimoji="1" lang="en-US" altLang="ja-JP" sz="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9.77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6,191,100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71.04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1,079,313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2</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u="none" strike="noStrike" cap="none" normalizeH="0" baseline="0" dirty="0" smtClean="0">
                          <a:ln>
                            <a:noFill/>
                          </a:ln>
                          <a:effectLst/>
                        </a:rPr>
                        <a:t>聚苯乙烯二聚体</a:t>
                      </a:r>
                      <a:endParaRPr kumimoji="1" lang="en-US" altLang="ja-JP" sz="1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21.90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833,108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9.56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483,558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3</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u="none" strike="noStrike" cap="none" normalizeH="0" baseline="0" dirty="0" smtClean="0">
                          <a:ln>
                            <a:noFill/>
                          </a:ln>
                          <a:effectLst/>
                        </a:rPr>
                        <a:t>聚苯乙烯三聚体</a:t>
                      </a:r>
                      <a:endParaRPr kumimoji="1" lang="en-US" altLang="ja-JP" sz="1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28.77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1,690,543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19.40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835,632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r>
              <a:tr h="254000">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u="none" strike="noStrike" cap="none" normalizeH="0" baseline="0" smtClean="0">
                          <a:ln>
                            <a:noFill/>
                          </a:ln>
                          <a:effectLst/>
                        </a:rPr>
                        <a:t>　</a:t>
                      </a:r>
                      <a:endParaRPr kumimoji="1" lang="ja-JP" altLang="en-US"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u="none" strike="noStrike" cap="none" normalizeH="0" baseline="0" dirty="0" smtClean="0">
                          <a:ln>
                            <a:noFill/>
                          </a:ln>
                          <a:effectLst/>
                        </a:rPr>
                        <a:t>总计</a:t>
                      </a:r>
                      <a:endParaRPr kumimoji="1" lang="en-US" altLang="ja-JP" sz="1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u="none" strike="noStrike" cap="none" normalizeH="0" baseline="0" smtClean="0">
                          <a:ln>
                            <a:noFill/>
                          </a:ln>
                          <a:effectLst/>
                        </a:rPr>
                        <a:t>　</a:t>
                      </a:r>
                      <a:endParaRPr kumimoji="1" lang="ja-JP" altLang="en-US"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8,714,751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100.00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dirty="0" smtClean="0">
                          <a:ln>
                            <a:noFill/>
                          </a:ln>
                          <a:effectLst/>
                        </a:rPr>
                        <a:t>2,398,503 </a:t>
                      </a:r>
                      <a:endParaRPr kumimoji="1" lang="en-US" altLang="ja-JP" sz="1800" b="0" i="0" u="none" strike="noStrike" cap="none" normalizeH="0" baseline="0" dirty="0" smtClean="0">
                        <a:ln>
                          <a:noFill/>
                        </a:ln>
                        <a:solidFill>
                          <a:schemeClr val="tx1"/>
                        </a:solidFill>
                        <a:effectLst/>
                        <a:latin typeface="+mj-lt"/>
                        <a:ea typeface="ＭＳ Ｐゴシック" charset="-128"/>
                      </a:endParaRPr>
                    </a:p>
                  </a:txBody>
                  <a:tcPr anchor="ctr" horzOverflow="overflow"/>
                </a:tc>
              </a:tr>
            </a:tbl>
          </a:graphicData>
        </a:graphic>
      </p:graphicFrame>
      <p:graphicFrame>
        <p:nvGraphicFramePr>
          <p:cNvPr id="11" name="Group 1396"/>
          <p:cNvGraphicFramePr>
            <a:graphicFrameLocks noGrp="1"/>
          </p:cNvGraphicFramePr>
          <p:nvPr/>
        </p:nvGraphicFramePr>
        <p:xfrm>
          <a:off x="0" y="2996952"/>
          <a:ext cx="4927600" cy="1192532"/>
        </p:xfrm>
        <a:graphic>
          <a:graphicData uri="http://schemas.openxmlformats.org/drawingml/2006/table">
            <a:tbl>
              <a:tblPr>
                <a:tableStyleId>{3C2FFA5D-87B4-456A-9821-1D502468CF0F}</a:tableStyleId>
              </a:tblPr>
              <a:tblGrid>
                <a:gridCol w="939800"/>
                <a:gridCol w="584200"/>
                <a:gridCol w="1092200"/>
                <a:gridCol w="444500"/>
                <a:gridCol w="673100"/>
                <a:gridCol w="520700"/>
                <a:gridCol w="673100"/>
              </a:tblGrid>
              <a:tr h="214313">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u="none" strike="noStrike" cap="none" normalizeH="0" baseline="0" dirty="0" smtClean="0">
                          <a:ln>
                            <a:noFill/>
                          </a:ln>
                          <a:effectLst/>
                        </a:rPr>
                        <a:t>A06-(std PS) 3</a:t>
                      </a:r>
                      <a:endParaRPr kumimoji="1" lang="en-US" altLang="ja-JP" sz="1800" b="1" i="0" u="none" strike="noStrike" cap="none" normalizeH="0" baseline="0" dirty="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Peak No.</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Peak Name</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Rt</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Area</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Area(%)</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dirty="0" smtClean="0">
                          <a:ln>
                            <a:noFill/>
                          </a:ln>
                          <a:effectLst/>
                        </a:rPr>
                        <a:t>Height</a:t>
                      </a:r>
                      <a:endParaRPr kumimoji="1" lang="en-US" altLang="ja-JP" sz="1800" b="0" i="0" u="none" strike="noStrike" cap="none" normalizeH="0" baseline="0" dirty="0" smtClean="0">
                        <a:ln>
                          <a:noFill/>
                        </a:ln>
                        <a:solidFill>
                          <a:schemeClr val="tx1"/>
                        </a:solidFill>
                        <a:effectLst/>
                        <a:latin typeface="+mj-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b="0" i="0" u="none" strike="noStrike" cap="none" normalizeH="0" baseline="0" dirty="0" smtClean="0">
                          <a:ln>
                            <a:noFill/>
                          </a:ln>
                          <a:solidFill>
                            <a:schemeClr val="tx1"/>
                          </a:solidFill>
                          <a:effectLst/>
                          <a:latin typeface="+mn-lt"/>
                          <a:ea typeface="ＭＳ Ｐゴシック" charset="-128"/>
                        </a:rPr>
                        <a:t>聚苯乙烯单体</a:t>
                      </a:r>
                      <a:endParaRPr kumimoji="1" lang="en-US" altLang="ja-JP" sz="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9.82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5,944,708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71.57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1,079,000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2</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u="none" strike="noStrike" cap="none" normalizeH="0" baseline="0" dirty="0" smtClean="0">
                          <a:ln>
                            <a:noFill/>
                          </a:ln>
                          <a:effectLst/>
                        </a:rPr>
                        <a:t>聚苯乙烯二聚体</a:t>
                      </a:r>
                      <a:endParaRPr kumimoji="1" lang="en-US" altLang="ja-JP" sz="1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21.90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800,256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9.64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454,463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3</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u="none" strike="noStrike" cap="none" normalizeH="0" baseline="0" dirty="0" smtClean="0">
                          <a:ln>
                            <a:noFill/>
                          </a:ln>
                          <a:effectLst/>
                        </a:rPr>
                        <a:t>聚苯乙烯三聚体</a:t>
                      </a:r>
                      <a:endParaRPr kumimoji="1" lang="en-US" altLang="ja-JP" sz="1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28.77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dirty="0" smtClean="0">
                          <a:ln>
                            <a:noFill/>
                          </a:ln>
                          <a:effectLst/>
                        </a:rPr>
                        <a:t>1,560,755 </a:t>
                      </a:r>
                      <a:endParaRPr kumimoji="1" lang="en-US" altLang="ja-JP" sz="1800" b="0" i="0" u="none" strike="noStrike" cap="none" normalizeH="0" baseline="0" dirty="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18.79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785,044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u="none" strike="noStrike" cap="none" normalizeH="0" baseline="0" smtClean="0">
                          <a:ln>
                            <a:noFill/>
                          </a:ln>
                          <a:effectLst/>
                        </a:rPr>
                        <a:t>　</a:t>
                      </a:r>
                      <a:endParaRPr kumimoji="1" lang="ja-JP" altLang="en-US"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u="none" strike="noStrike" cap="none" normalizeH="0" baseline="0" dirty="0" smtClean="0">
                          <a:ln>
                            <a:noFill/>
                          </a:ln>
                          <a:effectLst/>
                        </a:rPr>
                        <a:t>总计</a:t>
                      </a:r>
                      <a:endParaRPr kumimoji="1" lang="en-US" altLang="ja-JP" sz="1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u="none" strike="noStrike" cap="none" normalizeH="0" baseline="0" smtClean="0">
                          <a:ln>
                            <a:noFill/>
                          </a:ln>
                          <a:effectLst/>
                        </a:rPr>
                        <a:t>　</a:t>
                      </a:r>
                      <a:endParaRPr kumimoji="1" lang="ja-JP" altLang="en-US"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8,305,720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100.00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dirty="0" smtClean="0">
                          <a:ln>
                            <a:noFill/>
                          </a:ln>
                          <a:effectLst/>
                        </a:rPr>
                        <a:t>2,318,507 </a:t>
                      </a:r>
                      <a:endParaRPr kumimoji="1" lang="en-US" altLang="ja-JP" sz="1800" b="0" i="0" u="none" strike="noStrike" cap="none" normalizeH="0" baseline="0" dirty="0" smtClean="0">
                        <a:ln>
                          <a:noFill/>
                        </a:ln>
                        <a:solidFill>
                          <a:schemeClr val="tx1"/>
                        </a:solidFill>
                        <a:effectLst/>
                        <a:latin typeface="+mj-lt"/>
                        <a:ea typeface="ＭＳ Ｐゴシック" charset="-128"/>
                      </a:endParaRPr>
                    </a:p>
                  </a:txBody>
                  <a:tcPr anchor="ctr" horzOverflow="overflow"/>
                </a:tc>
              </a:tr>
            </a:tbl>
          </a:graphicData>
        </a:graphic>
      </p:graphicFrame>
      <p:graphicFrame>
        <p:nvGraphicFramePr>
          <p:cNvPr id="12" name="Group 1618"/>
          <p:cNvGraphicFramePr>
            <a:graphicFrameLocks noGrp="1"/>
          </p:cNvGraphicFramePr>
          <p:nvPr/>
        </p:nvGraphicFramePr>
        <p:xfrm>
          <a:off x="4216400" y="4221088"/>
          <a:ext cx="4927600" cy="1192532"/>
        </p:xfrm>
        <a:graphic>
          <a:graphicData uri="http://schemas.openxmlformats.org/drawingml/2006/table">
            <a:tbl>
              <a:tblPr>
                <a:tableStyleId>{284E427A-3D55-4303-BF80-6455036E1DE7}</a:tableStyleId>
              </a:tblPr>
              <a:tblGrid>
                <a:gridCol w="939800"/>
                <a:gridCol w="584200"/>
                <a:gridCol w="1092200"/>
                <a:gridCol w="444500"/>
                <a:gridCol w="673100"/>
                <a:gridCol w="520700"/>
                <a:gridCol w="673100"/>
              </a:tblGrid>
              <a:tr h="214313">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u="none" strike="noStrike" cap="none" normalizeH="0" baseline="0" dirty="0" smtClean="0">
                          <a:ln>
                            <a:noFill/>
                          </a:ln>
                          <a:effectLst/>
                        </a:rPr>
                        <a:t>A08-(std PS) 4</a:t>
                      </a:r>
                      <a:endParaRPr kumimoji="1" lang="en-US" altLang="ja-JP" sz="1800" b="1" i="0" u="none" strike="noStrike" cap="none" normalizeH="0" baseline="0" dirty="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Peak No.</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Peak Name</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Rt</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Area</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Area(%)</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Height</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b="0" i="0" u="none" strike="noStrike" cap="none" normalizeH="0" baseline="0" dirty="0" smtClean="0">
                          <a:ln>
                            <a:noFill/>
                          </a:ln>
                          <a:solidFill>
                            <a:schemeClr val="tx1"/>
                          </a:solidFill>
                          <a:effectLst/>
                          <a:latin typeface="+mn-lt"/>
                          <a:ea typeface="ＭＳ Ｐゴシック" charset="-128"/>
                        </a:rPr>
                        <a:t>聚苯乙烯单体</a:t>
                      </a:r>
                      <a:endParaRPr kumimoji="1" lang="en-US" altLang="ja-JP" sz="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9.76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6,390,298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70.43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1,079,795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2</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u="none" strike="noStrike" cap="none" normalizeH="0" baseline="0" dirty="0" smtClean="0">
                          <a:ln>
                            <a:noFill/>
                          </a:ln>
                          <a:effectLst/>
                        </a:rPr>
                        <a:t>聚苯乙烯二聚体</a:t>
                      </a:r>
                      <a:endParaRPr kumimoji="1" lang="en-US" altLang="ja-JP" sz="1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21.90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888,080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9.79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492,550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3</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u="none" strike="noStrike" cap="none" normalizeH="0" baseline="0" dirty="0" smtClean="0">
                          <a:ln>
                            <a:noFill/>
                          </a:ln>
                          <a:effectLst/>
                        </a:rPr>
                        <a:t>聚苯乙烯三聚体</a:t>
                      </a:r>
                      <a:endParaRPr kumimoji="1" lang="en-US" altLang="ja-JP" sz="1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28.77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1,795,090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19.78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916,421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u="none" strike="noStrike" cap="none" normalizeH="0" baseline="0" smtClean="0">
                          <a:ln>
                            <a:noFill/>
                          </a:ln>
                          <a:effectLst/>
                        </a:rPr>
                        <a:t>　</a:t>
                      </a:r>
                      <a:endParaRPr kumimoji="1" lang="ja-JP" altLang="en-US"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u="none" strike="noStrike" cap="none" normalizeH="0" baseline="0" dirty="0" smtClean="0">
                          <a:ln>
                            <a:noFill/>
                          </a:ln>
                          <a:effectLst/>
                        </a:rPr>
                        <a:t>总计</a:t>
                      </a:r>
                      <a:endParaRPr kumimoji="1" lang="en-US" altLang="ja-JP" sz="1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u="none" strike="noStrike" cap="none" normalizeH="0" baseline="0" dirty="0" smtClean="0">
                          <a:ln>
                            <a:noFill/>
                          </a:ln>
                          <a:effectLst/>
                        </a:rPr>
                        <a:t>　</a:t>
                      </a:r>
                      <a:endParaRPr kumimoji="1" lang="ja-JP" altLang="en-US" sz="1800" b="0" i="0" u="none" strike="noStrike" cap="none" normalizeH="0" baseline="0" dirty="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9,073,468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100.00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dirty="0" smtClean="0">
                          <a:ln>
                            <a:noFill/>
                          </a:ln>
                          <a:effectLst/>
                        </a:rPr>
                        <a:t>2,488,766 </a:t>
                      </a:r>
                      <a:endParaRPr kumimoji="1" lang="en-US" altLang="ja-JP" sz="1800" b="0" i="0" u="none" strike="noStrike" cap="none" normalizeH="0" baseline="0" dirty="0" smtClean="0">
                        <a:ln>
                          <a:noFill/>
                        </a:ln>
                        <a:solidFill>
                          <a:schemeClr val="tx1"/>
                        </a:solidFill>
                        <a:effectLst/>
                        <a:latin typeface="+mj-lt"/>
                        <a:ea typeface="ＭＳ Ｐゴシック" charset="-128"/>
                      </a:endParaRPr>
                    </a:p>
                  </a:txBody>
                  <a:tcPr anchor="ctr" horzOverflow="overflow"/>
                </a:tc>
              </a:tr>
            </a:tbl>
          </a:graphicData>
        </a:graphic>
      </p:graphicFrame>
      <p:graphicFrame>
        <p:nvGraphicFramePr>
          <p:cNvPr id="13" name="Group 1840"/>
          <p:cNvGraphicFramePr>
            <a:graphicFrameLocks noGrp="1"/>
          </p:cNvGraphicFramePr>
          <p:nvPr/>
        </p:nvGraphicFramePr>
        <p:xfrm>
          <a:off x="2124075" y="5548836"/>
          <a:ext cx="4927600" cy="1192532"/>
        </p:xfrm>
        <a:graphic>
          <a:graphicData uri="http://schemas.openxmlformats.org/drawingml/2006/table">
            <a:tbl>
              <a:tblPr>
                <a:tableStyleId>{3C2FFA5D-87B4-456A-9821-1D502468CF0F}</a:tableStyleId>
              </a:tblPr>
              <a:tblGrid>
                <a:gridCol w="939800"/>
                <a:gridCol w="584200"/>
                <a:gridCol w="1092200"/>
                <a:gridCol w="444500"/>
                <a:gridCol w="673100"/>
                <a:gridCol w="520700"/>
                <a:gridCol w="673100"/>
              </a:tblGrid>
              <a:tr h="214313">
                <a:tc rowSpan="5">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b="1" u="none" strike="noStrike" cap="none" normalizeH="0" baseline="0" dirty="0" smtClean="0">
                          <a:ln>
                            <a:noFill/>
                          </a:ln>
                          <a:effectLst/>
                        </a:rPr>
                        <a:t>A10-(std PS) 5</a:t>
                      </a:r>
                      <a:endParaRPr kumimoji="1" lang="en-US" altLang="ja-JP" sz="1800" b="1" i="0" u="none" strike="noStrike" cap="none" normalizeH="0" baseline="0" dirty="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Peak No.</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dirty="0" smtClean="0">
                          <a:ln>
                            <a:noFill/>
                          </a:ln>
                          <a:effectLst/>
                        </a:rPr>
                        <a:t>Peak Name</a:t>
                      </a:r>
                      <a:endParaRPr kumimoji="1" lang="en-US" altLang="ja-JP" sz="1800" b="0" i="0" u="none" strike="noStrike" cap="none" normalizeH="0" baseline="0" dirty="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Rt</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Area</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Area(%)</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Height</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b="0" i="0" u="none" strike="noStrike" cap="none" normalizeH="0" baseline="0" dirty="0" smtClean="0">
                          <a:ln>
                            <a:noFill/>
                          </a:ln>
                          <a:solidFill>
                            <a:schemeClr val="tx1"/>
                          </a:solidFill>
                          <a:effectLst/>
                          <a:latin typeface="+mn-lt"/>
                          <a:ea typeface="ＭＳ Ｐゴシック" charset="-128"/>
                        </a:rPr>
                        <a:t>聚苯乙烯单体</a:t>
                      </a:r>
                      <a:endParaRPr kumimoji="1" lang="en-US" altLang="ja-JP" sz="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9.82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6,012,832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71.69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1,078,891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2</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u="none" strike="noStrike" cap="none" normalizeH="0" baseline="0" dirty="0" smtClean="0">
                          <a:ln>
                            <a:noFill/>
                          </a:ln>
                          <a:effectLst/>
                        </a:rPr>
                        <a:t>聚苯乙烯二聚体</a:t>
                      </a:r>
                      <a:endParaRPr kumimoji="1" lang="en-US" altLang="ja-JP" sz="1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21.90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772,219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9.21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451,026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3</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u="none" strike="noStrike" cap="none" normalizeH="0" baseline="0" dirty="0" smtClean="0">
                          <a:ln>
                            <a:noFill/>
                          </a:ln>
                          <a:effectLst/>
                        </a:rPr>
                        <a:t>聚苯乙烯三聚体</a:t>
                      </a:r>
                      <a:endParaRPr kumimoji="1" lang="en-US" altLang="ja-JP" sz="1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28.77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1,602,716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19.11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825,787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r>
              <a:tr h="214313">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800" u="none" strike="noStrike" cap="none" normalizeH="0" baseline="0" smtClean="0">
                          <a:ln>
                            <a:noFill/>
                          </a:ln>
                          <a:effectLst/>
                        </a:rPr>
                        <a:t>　</a:t>
                      </a:r>
                      <a:endParaRPr kumimoji="1" lang="ja-JP" altLang="en-US"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800" u="none" strike="noStrike" cap="none" normalizeH="0" baseline="0" dirty="0" smtClean="0">
                          <a:ln>
                            <a:noFill/>
                          </a:ln>
                          <a:effectLst/>
                        </a:rPr>
                        <a:t>总计</a:t>
                      </a:r>
                      <a:endParaRPr kumimoji="1" lang="en-US" altLang="ja-JP" sz="1800" b="0"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800" u="none" strike="noStrike" cap="none" normalizeH="0" baseline="0" smtClean="0">
                          <a:ln>
                            <a:noFill/>
                          </a:ln>
                          <a:effectLst/>
                        </a:rPr>
                        <a:t>　</a:t>
                      </a:r>
                      <a:endParaRPr kumimoji="1" lang="ja-JP" altLang="en-US"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8,387,767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smtClean="0">
                          <a:ln>
                            <a:noFill/>
                          </a:ln>
                          <a:effectLst/>
                        </a:rPr>
                        <a:t>100.00 </a:t>
                      </a:r>
                      <a:endParaRPr kumimoji="1" lang="en-US" altLang="ja-JP" sz="1800" b="0" i="0" u="none" strike="noStrike" cap="none" normalizeH="0" baseline="0" smtClean="0">
                        <a:ln>
                          <a:noFill/>
                        </a:ln>
                        <a:solidFill>
                          <a:schemeClr val="tx1"/>
                        </a:solidFill>
                        <a:effectLst/>
                        <a:latin typeface="+mj-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800" u="none" strike="noStrike" cap="none" normalizeH="0" baseline="0" dirty="0" smtClean="0">
                          <a:ln>
                            <a:noFill/>
                          </a:ln>
                          <a:effectLst/>
                        </a:rPr>
                        <a:t>2,355,704 </a:t>
                      </a:r>
                      <a:endParaRPr kumimoji="1" lang="en-US" altLang="ja-JP" sz="1800" b="0" i="0" u="none" strike="noStrike" cap="none" normalizeH="0" baseline="0" dirty="0" smtClean="0">
                        <a:ln>
                          <a:noFill/>
                        </a:ln>
                        <a:solidFill>
                          <a:schemeClr val="tx1"/>
                        </a:solidFill>
                        <a:effectLst/>
                        <a:latin typeface="+mj-lt"/>
                        <a:ea typeface="ＭＳ Ｐゴシック" charset="-128"/>
                      </a:endParaRPr>
                    </a:p>
                  </a:txBody>
                  <a:tcPr anchor="ctr" horzOverflow="overflow"/>
                </a:tc>
              </a:tr>
            </a:tbl>
          </a:graphicData>
        </a:graphic>
      </p:graphicFrame>
      <p:sp>
        <p:nvSpPr>
          <p:cNvPr id="14" name="Rectangle 2"/>
          <p:cNvSpPr>
            <a:spLocks noChangeArrowheads="1"/>
          </p:cNvSpPr>
          <p:nvPr/>
        </p:nvSpPr>
        <p:spPr bwMode="auto">
          <a:xfrm>
            <a:off x="4427985" y="0"/>
            <a:ext cx="4716016"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en-US" altLang="ja-JP" b="1" kern="0" dirty="0" smtClean="0">
                <a:solidFill>
                  <a:srgbClr val="FF0000"/>
                </a:solidFill>
                <a:latin typeface="黑体" pitchFamily="49" charset="-122"/>
                <a:ea typeface="黑体" pitchFamily="49" charset="-122"/>
              </a:rPr>
              <a:t>JPS-900 </a:t>
            </a:r>
            <a:r>
              <a:rPr lang="zh-CN" altLang="en-US" b="1" kern="0" dirty="0" smtClean="0">
                <a:solidFill>
                  <a:srgbClr val="FF0000"/>
                </a:solidFill>
                <a:latin typeface="黑体" pitchFamily="49" charset="-122"/>
                <a:ea typeface="黑体" pitchFamily="49" charset="-122"/>
              </a:rPr>
              <a:t>性能和可重复性实验</a:t>
            </a:r>
            <a:endParaRPr lang="en-US" altLang="ja-JP" b="1" kern="0" dirty="0" smtClean="0">
              <a:solidFill>
                <a:srgbClr val="FF0000"/>
              </a:solidFill>
              <a:latin typeface="黑体" pitchFamily="49" charset="-122"/>
              <a:ea typeface="黑体" pitchFamily="49"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13</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9CB7F86E-79CB-405D-B8C9-5938A489DD97}" type="slidenum">
              <a:rPr lang="ja-JP" altLang="en-US" sz="1400"/>
              <a:pPr algn="r"/>
              <a:t>13</a:t>
            </a:fld>
            <a:endParaRPr lang="en-US" altLang="ja-JP" sz="1400"/>
          </a:p>
        </p:txBody>
      </p:sp>
      <p:graphicFrame>
        <p:nvGraphicFramePr>
          <p:cNvPr id="7" name="Group 5"/>
          <p:cNvGraphicFramePr>
            <a:graphicFrameLocks noGrp="1"/>
          </p:cNvGraphicFramePr>
          <p:nvPr/>
        </p:nvGraphicFramePr>
        <p:xfrm>
          <a:off x="899592" y="1876400"/>
          <a:ext cx="7448868" cy="3352800"/>
        </p:xfrm>
        <a:graphic>
          <a:graphicData uri="http://schemas.openxmlformats.org/drawingml/2006/table">
            <a:tbl>
              <a:tblPr>
                <a:tableStyleId>{775DCB02-9BB8-47FD-8907-85C794F793BA}</a:tableStyleId>
              </a:tblPr>
              <a:tblGrid>
                <a:gridCol w="2091055"/>
                <a:gridCol w="1958975"/>
                <a:gridCol w="1700213"/>
                <a:gridCol w="1698625"/>
              </a:tblGrid>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dirty="0" smtClean="0">
                          <a:ln>
                            <a:noFill/>
                          </a:ln>
                          <a:effectLst/>
                        </a:rPr>
                        <a:t>Peak No.</a:t>
                      </a:r>
                      <a:endParaRPr kumimoji="1" lang="en-US" altLang="ja-JP" sz="1600" b="1"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1</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2</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3</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Peak Name</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600" b="1" i="0" u="none" strike="noStrike" cap="none" normalizeH="0" baseline="0" dirty="0" smtClean="0">
                          <a:ln>
                            <a:noFill/>
                          </a:ln>
                          <a:solidFill>
                            <a:schemeClr val="tx1"/>
                          </a:solidFill>
                          <a:effectLst/>
                          <a:latin typeface="+mn-lt"/>
                          <a:ea typeface="ＭＳ Ｐゴシック" charset="-128"/>
                        </a:rPr>
                        <a:t>苯乙烯单体</a:t>
                      </a:r>
                      <a:endParaRPr kumimoji="1" lang="en-US" altLang="ja-JP" sz="1600" b="1"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600" b="1" i="0" u="none" strike="noStrike" cap="none" normalizeH="0" baseline="0" dirty="0" smtClean="0">
                          <a:ln>
                            <a:noFill/>
                          </a:ln>
                          <a:solidFill>
                            <a:schemeClr val="tx1"/>
                          </a:solidFill>
                          <a:effectLst/>
                          <a:latin typeface="+mn-lt"/>
                          <a:ea typeface="ＭＳ Ｐゴシック" charset="-128"/>
                        </a:rPr>
                        <a:t>苯乙烯二聚体</a:t>
                      </a:r>
                      <a:endParaRPr kumimoji="1" lang="en-US" altLang="ja-JP" sz="1600" b="1"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600" b="1" i="0" u="none" strike="noStrike" cap="none" normalizeH="0" baseline="0" dirty="0" smtClean="0">
                          <a:ln>
                            <a:noFill/>
                          </a:ln>
                          <a:solidFill>
                            <a:schemeClr val="tx1"/>
                          </a:solidFill>
                          <a:effectLst/>
                          <a:latin typeface="+mn-lt"/>
                          <a:ea typeface="ＭＳ Ｐゴシック" charset="-128"/>
                        </a:rPr>
                        <a:t>苯乙烯三聚体</a:t>
                      </a:r>
                      <a:endParaRPr kumimoji="1" lang="en-US" altLang="ja-JP" sz="1600" b="1" i="0" u="none" strike="noStrike" cap="none" normalizeH="0" baseline="0" dirty="0" smtClean="0">
                        <a:ln>
                          <a:noFill/>
                        </a:ln>
                        <a:solidFill>
                          <a:schemeClr val="tx1"/>
                        </a:solidFill>
                        <a:effectLst/>
                        <a:latin typeface="+mn-lt"/>
                        <a:ea typeface="ＭＳ Ｐゴシック" charset="-128"/>
                      </a:endParaRPr>
                    </a:p>
                  </a:txBody>
                  <a:tcPr anchor="ctr" horzOverflow="overflow"/>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A02-(std PS) 1</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71.14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9.62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19.24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A04-(std PS) 2</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71.04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9.56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19.40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A06-(std PS) 3</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71.57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9.64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18.79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A08-(std PS) 4</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70.43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9.79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19.78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A10-(std PS) 5</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71.69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9.21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19.11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dirty="0" smtClean="0">
                          <a:ln>
                            <a:noFill/>
                          </a:ln>
                          <a:effectLst/>
                        </a:rPr>
                        <a:t>Average</a:t>
                      </a:r>
                      <a:endParaRPr kumimoji="1" lang="ja-JP" altLang="en-US" sz="1600" b="1"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71.17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9.56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19.27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dirty="0" smtClean="0">
                          <a:ln>
                            <a:noFill/>
                          </a:ln>
                          <a:effectLst/>
                        </a:rPr>
                        <a:t>Standard Deviation</a:t>
                      </a:r>
                      <a:endParaRPr kumimoji="1" lang="ja-JP" altLang="en-US" sz="1600" b="1" i="0" u="none" strike="noStrike" cap="none" normalizeH="0" baseline="0" dirty="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0.50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0.22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0.37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CV (%)</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0.70%</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smtClean="0">
                          <a:ln>
                            <a:noFill/>
                          </a:ln>
                          <a:effectLst/>
                        </a:rPr>
                        <a:t>2.26%</a:t>
                      </a:r>
                      <a:endParaRPr kumimoji="1" lang="en-US" altLang="ja-JP" sz="1600" b="1" i="0" u="none" strike="noStrike" cap="none" normalizeH="0" baseline="0" smtClean="0">
                        <a:ln>
                          <a:noFill/>
                        </a:ln>
                        <a:solidFill>
                          <a:schemeClr val="tx1"/>
                        </a:solidFill>
                        <a:effectLst/>
                        <a:latin typeface="+mn-lt"/>
                        <a:ea typeface="ＭＳ Ｐゴシック" charset="-128"/>
                      </a:endParaRPr>
                    </a:p>
                  </a:txBody>
                  <a:tcPr anchor="ctr" horzOverflow="overflow"/>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600" u="none" strike="noStrike" cap="none" normalizeH="0" baseline="0" dirty="0" smtClean="0">
                          <a:ln>
                            <a:noFill/>
                          </a:ln>
                          <a:effectLst/>
                        </a:rPr>
                        <a:t>1.90%</a:t>
                      </a:r>
                      <a:endParaRPr kumimoji="1" lang="en-US" altLang="ja-JP" sz="1600" b="1" i="0" u="none" strike="noStrike" cap="none" normalizeH="0" baseline="0" dirty="0" smtClean="0">
                        <a:ln>
                          <a:noFill/>
                        </a:ln>
                        <a:solidFill>
                          <a:schemeClr val="tx1"/>
                        </a:solidFill>
                        <a:effectLst/>
                        <a:latin typeface="+mn-lt"/>
                        <a:ea typeface="ＭＳ Ｐゴシック" charset="-128"/>
                      </a:endParaRPr>
                    </a:p>
                  </a:txBody>
                  <a:tcPr anchor="ctr" horzOverflow="overflow"/>
                </a:tc>
              </a:tr>
            </a:tbl>
          </a:graphicData>
        </a:graphic>
      </p:graphicFrame>
      <p:sp>
        <p:nvSpPr>
          <p:cNvPr id="8" name="Rectangle 2"/>
          <p:cNvSpPr>
            <a:spLocks noChangeArrowheads="1"/>
          </p:cNvSpPr>
          <p:nvPr/>
        </p:nvSpPr>
        <p:spPr bwMode="auto">
          <a:xfrm>
            <a:off x="0" y="692150"/>
            <a:ext cx="9144000" cy="865188"/>
          </a:xfrm>
          <a:prstGeom prst="rect">
            <a:avLst/>
          </a:prstGeom>
          <a:noFill/>
          <a:ln w="9525">
            <a:noFill/>
            <a:miter lim="800000"/>
            <a:headEnd/>
            <a:tailEnd/>
          </a:ln>
        </p:spPr>
        <p:txBody>
          <a:bodyPr anchor="ctr"/>
          <a:lstStyle/>
          <a:p>
            <a:pPr algn="ctr"/>
            <a:r>
              <a:rPr lang="zh-CN" altLang="en-US" sz="2800" b="1" dirty="0" smtClean="0">
                <a:latin typeface="黑体" pitchFamily="49" charset="-122"/>
                <a:ea typeface="黑体" pitchFamily="49" charset="-122"/>
              </a:rPr>
              <a:t>可重复性</a:t>
            </a:r>
            <a:endParaRPr lang="ja-JP" altLang="en-US" sz="2800" b="1" dirty="0">
              <a:latin typeface="黑体" pitchFamily="49" charset="-122"/>
              <a:ea typeface="黑体" pitchFamily="49" charset="-122"/>
            </a:endParaRPr>
          </a:p>
        </p:txBody>
      </p:sp>
      <p:sp>
        <p:nvSpPr>
          <p:cNvPr id="9" name="Rectangle 2"/>
          <p:cNvSpPr>
            <a:spLocks noChangeArrowheads="1"/>
          </p:cNvSpPr>
          <p:nvPr/>
        </p:nvSpPr>
        <p:spPr bwMode="auto">
          <a:xfrm>
            <a:off x="4427985" y="0"/>
            <a:ext cx="4716016"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en-US" altLang="ja-JP" b="1" kern="0" dirty="0" smtClean="0">
                <a:solidFill>
                  <a:srgbClr val="FF0000"/>
                </a:solidFill>
                <a:latin typeface="黑体" pitchFamily="49" charset="-122"/>
                <a:ea typeface="黑体" pitchFamily="49" charset="-122"/>
              </a:rPr>
              <a:t>JPS-900 </a:t>
            </a:r>
            <a:r>
              <a:rPr lang="zh-CN" altLang="en-US" b="1" kern="0" dirty="0" smtClean="0">
                <a:solidFill>
                  <a:srgbClr val="FF0000"/>
                </a:solidFill>
                <a:latin typeface="黑体" pitchFamily="49" charset="-122"/>
                <a:ea typeface="黑体" pitchFamily="49" charset="-122"/>
              </a:rPr>
              <a:t>性能和可重复性实验</a:t>
            </a:r>
            <a:endParaRPr lang="en-US" altLang="ja-JP" b="1" kern="0" dirty="0" smtClean="0">
              <a:solidFill>
                <a:srgbClr val="FF0000"/>
              </a:solidFill>
              <a:latin typeface="黑体" pitchFamily="49" charset="-122"/>
              <a:ea typeface="黑体"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14</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387"/>
          <p:cNvPicPr>
            <a:picLocks noChangeAspect="1" noChangeArrowheads="1"/>
          </p:cNvPicPr>
          <p:nvPr/>
        </p:nvPicPr>
        <p:blipFill>
          <a:blip r:embed="rId2" cstate="print"/>
          <a:srcRect/>
          <a:stretch>
            <a:fillRect/>
          </a:stretch>
        </p:blipFill>
        <p:spPr bwMode="auto">
          <a:xfrm>
            <a:off x="0" y="698500"/>
            <a:ext cx="9144000" cy="6159500"/>
          </a:xfrm>
          <a:prstGeom prst="rect">
            <a:avLst/>
          </a:prstGeom>
          <a:noFill/>
          <a:ln w="9525">
            <a:noFill/>
            <a:miter lim="800000"/>
            <a:headEnd/>
            <a:tailEnd/>
          </a:ln>
        </p:spPr>
      </p:pic>
      <p:sp>
        <p:nvSpPr>
          <p:cNvPr id="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D08F64F2-328B-467F-8DB8-E7BB3A0CB8A8}" type="slidenum">
              <a:rPr lang="ja-JP" altLang="en-US" sz="1400"/>
              <a:pPr algn="r"/>
              <a:t>14</a:t>
            </a:fld>
            <a:endParaRPr lang="en-US" altLang="ja-JP" sz="1400"/>
          </a:p>
        </p:txBody>
      </p:sp>
      <p:sp>
        <p:nvSpPr>
          <p:cNvPr id="8" name="Rectangle 2"/>
          <p:cNvSpPr>
            <a:spLocks noChangeArrowheads="1"/>
          </p:cNvSpPr>
          <p:nvPr/>
        </p:nvSpPr>
        <p:spPr bwMode="auto">
          <a:xfrm>
            <a:off x="4356100" y="0"/>
            <a:ext cx="4787900"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en-US" altLang="ja-JP" b="1" kern="0" dirty="0" smtClean="0">
                <a:solidFill>
                  <a:srgbClr val="FF0000"/>
                </a:solidFill>
                <a:latin typeface="黑体" pitchFamily="49" charset="-122"/>
                <a:ea typeface="黑体" pitchFamily="49" charset="-122"/>
              </a:rPr>
              <a:t>JPS-900+GC/FID </a:t>
            </a:r>
            <a:r>
              <a:rPr lang="zh-CN" altLang="en-US" b="1" kern="0" dirty="0" smtClean="0">
                <a:solidFill>
                  <a:srgbClr val="FF0000"/>
                </a:solidFill>
                <a:latin typeface="黑体" pitchFamily="49" charset="-122"/>
                <a:ea typeface="黑体" pitchFamily="49" charset="-122"/>
              </a:rPr>
              <a:t>校正曲线的建立</a:t>
            </a:r>
            <a:endParaRPr lang="en-US" altLang="ja-JP" b="1" kern="0" dirty="0" smtClean="0">
              <a:solidFill>
                <a:srgbClr val="FF0000"/>
              </a:solidFill>
              <a:latin typeface="黑体" pitchFamily="49" charset="-122"/>
              <a:ea typeface="黑体" pitchFamily="49" charset="-122"/>
            </a:endParaRPr>
          </a:p>
        </p:txBody>
      </p:sp>
      <p:graphicFrame>
        <p:nvGraphicFramePr>
          <p:cNvPr id="9" name="Group 389"/>
          <p:cNvGraphicFramePr>
            <a:graphicFrameLocks noGrp="1"/>
          </p:cNvGraphicFramePr>
          <p:nvPr/>
        </p:nvGraphicFramePr>
        <p:xfrm>
          <a:off x="4643438" y="1268413"/>
          <a:ext cx="3671887" cy="2743200"/>
        </p:xfrm>
        <a:graphic>
          <a:graphicData uri="http://schemas.openxmlformats.org/drawingml/2006/table">
            <a:tbl>
              <a:tblPr/>
              <a:tblGrid>
                <a:gridCol w="1781175"/>
                <a:gridCol w="979487"/>
                <a:gridCol w="911225"/>
              </a:tblGrid>
              <a:tr h="171450">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SBR-St 23% (5 times analysis)</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Peak Name</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mn-lt"/>
                          <a:ea typeface="ＭＳ Ｐゴシック" charset="-128"/>
                        </a:rPr>
                        <a:t>丁二烯</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mn-lt"/>
                          <a:ea typeface="ＭＳ Ｐゴシック" charset="-128"/>
                        </a:rPr>
                        <a:t>苯乙烯</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B02-(SBR-St 23%) 1</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52.43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47.57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B04-(SBR-St 23%) 2</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53.12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46.88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B06-(SBR-St 23%) 3</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52.49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47.51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B08-(SBR-St 23%) 4</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53.05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46.95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B10-(SBR-St 23%) 5</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52.51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47.49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Average</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52.72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47.28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200" b="1" i="0" u="none" strike="noStrike" cap="none" normalizeH="0" baseline="0" dirty="0" smtClean="0">
                          <a:ln>
                            <a:noFill/>
                          </a:ln>
                          <a:solidFill>
                            <a:srgbClr val="000000"/>
                          </a:solidFill>
                          <a:effectLst/>
                          <a:latin typeface="+mn-lt"/>
                          <a:ea typeface="ＭＳ Ｐゴシック" charset="-128"/>
                        </a:rPr>
                        <a:t>Standard Deviation</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0.34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0.34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CV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0.64%</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0.71%</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15</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4356100" y="0"/>
            <a:ext cx="4787900"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en-US" altLang="ja-JP" b="1" kern="0" dirty="0" smtClean="0">
                <a:solidFill>
                  <a:srgbClr val="FF0000"/>
                </a:solidFill>
                <a:latin typeface="黑体" pitchFamily="49" charset="-122"/>
                <a:ea typeface="黑体" pitchFamily="49" charset="-122"/>
              </a:rPr>
              <a:t>JPS-900+GC/FID </a:t>
            </a:r>
            <a:r>
              <a:rPr lang="zh-CN" altLang="en-US" b="1" kern="0" dirty="0" smtClean="0">
                <a:solidFill>
                  <a:srgbClr val="FF0000"/>
                </a:solidFill>
                <a:latin typeface="黑体" pitchFamily="49" charset="-122"/>
                <a:ea typeface="黑体" pitchFamily="49" charset="-122"/>
              </a:rPr>
              <a:t>校正曲线的建立</a:t>
            </a:r>
            <a:endParaRPr lang="en-US" altLang="ja-JP" b="1" kern="0" dirty="0" smtClean="0">
              <a:solidFill>
                <a:srgbClr val="FF0000"/>
              </a:solidFill>
              <a:latin typeface="黑体" pitchFamily="49" charset="-122"/>
              <a:ea typeface="黑体" pitchFamily="49" charset="-122"/>
            </a:endParaRPr>
          </a:p>
        </p:txBody>
      </p:sp>
      <p:pic>
        <p:nvPicPr>
          <p:cNvPr id="7" name="Picture 6"/>
          <p:cNvPicPr>
            <a:picLocks noChangeAspect="1" noChangeArrowheads="1"/>
          </p:cNvPicPr>
          <p:nvPr/>
        </p:nvPicPr>
        <p:blipFill>
          <a:blip r:embed="rId2" cstate="print"/>
          <a:srcRect/>
          <a:stretch>
            <a:fillRect/>
          </a:stretch>
        </p:blipFill>
        <p:spPr bwMode="auto">
          <a:xfrm>
            <a:off x="0" y="609600"/>
            <a:ext cx="9144000" cy="6248400"/>
          </a:xfrm>
          <a:prstGeom prst="rect">
            <a:avLst/>
          </a:prstGeom>
          <a:noFill/>
          <a:ln w="9525">
            <a:noFill/>
            <a:miter lim="800000"/>
            <a:headEnd/>
            <a:tailEnd/>
          </a:ln>
        </p:spPr>
      </p:pic>
      <p:sp>
        <p:nvSpPr>
          <p:cNvPr id="8"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669C7645-7F6A-4E0D-B3FA-528888A36949}" type="slidenum">
              <a:rPr lang="ja-JP" altLang="en-US" sz="1400"/>
              <a:pPr algn="r"/>
              <a:t>15</a:t>
            </a:fld>
            <a:endParaRPr lang="en-US" altLang="ja-JP" sz="1400"/>
          </a:p>
        </p:txBody>
      </p:sp>
      <p:graphicFrame>
        <p:nvGraphicFramePr>
          <p:cNvPr id="9" name="Group 191"/>
          <p:cNvGraphicFramePr>
            <a:graphicFrameLocks noGrp="1"/>
          </p:cNvGraphicFramePr>
          <p:nvPr/>
        </p:nvGraphicFramePr>
        <p:xfrm>
          <a:off x="4572000" y="1125538"/>
          <a:ext cx="3833813" cy="2743200"/>
        </p:xfrm>
        <a:graphic>
          <a:graphicData uri="http://schemas.openxmlformats.org/drawingml/2006/table">
            <a:tbl>
              <a:tblPr/>
              <a:tblGrid>
                <a:gridCol w="1909763"/>
                <a:gridCol w="1047750"/>
                <a:gridCol w="876300"/>
              </a:tblGrid>
              <a:tr h="171450">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SBR-St 43% (5 times analysis)</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Peak Name</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mn-lt"/>
                          <a:ea typeface="ＭＳ Ｐゴシック" charset="-128"/>
                        </a:rPr>
                        <a:t>丁二烯</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mn-lt"/>
                          <a:ea typeface="ＭＳ Ｐゴシック" charset="-128"/>
                        </a:rPr>
                        <a:t>苯乙烯</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C02-(SBR-St 43%) 1</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31.32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68.68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C04-(SBR-St 43%) 2</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31.10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68.90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C06-(SBR-St 43%) 3</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30.93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69.07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C08-(SBR-St 43%) 4</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30.91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69.09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C10-(SBR-St 43%) 5</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31.27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68.73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Average</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31.11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68.89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200" b="1" i="0" u="none" strike="noStrike" cap="none" normalizeH="0" baseline="0" dirty="0" smtClean="0">
                          <a:ln>
                            <a:noFill/>
                          </a:ln>
                          <a:solidFill>
                            <a:srgbClr val="000000"/>
                          </a:solidFill>
                          <a:effectLst/>
                          <a:latin typeface="+mn-lt"/>
                          <a:ea typeface="ＭＳ Ｐゴシック" charset="-128"/>
                        </a:rPr>
                        <a:t>Standard Deviation</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0.19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0.19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CV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0.60%</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0.27%</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16</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4356100" y="0"/>
            <a:ext cx="4787900"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en-US" altLang="ja-JP" b="1" kern="0" dirty="0" smtClean="0">
                <a:solidFill>
                  <a:srgbClr val="FF0000"/>
                </a:solidFill>
                <a:latin typeface="黑体" pitchFamily="49" charset="-122"/>
                <a:ea typeface="黑体" pitchFamily="49" charset="-122"/>
              </a:rPr>
              <a:t>JPS-900+GC/FID </a:t>
            </a:r>
            <a:r>
              <a:rPr lang="zh-CN" altLang="en-US" b="1" kern="0" dirty="0" smtClean="0">
                <a:solidFill>
                  <a:srgbClr val="FF0000"/>
                </a:solidFill>
                <a:latin typeface="黑体" pitchFamily="49" charset="-122"/>
                <a:ea typeface="黑体" pitchFamily="49" charset="-122"/>
              </a:rPr>
              <a:t>校正曲线的建立</a:t>
            </a:r>
            <a:endParaRPr lang="en-US" altLang="ja-JP" b="1" kern="0" dirty="0" smtClean="0">
              <a:solidFill>
                <a:srgbClr val="FF0000"/>
              </a:solidFill>
              <a:latin typeface="黑体" pitchFamily="49" charset="-122"/>
              <a:ea typeface="黑体" pitchFamily="49" charset="-122"/>
            </a:endParaRPr>
          </a:p>
        </p:txBody>
      </p:sp>
      <p:pic>
        <p:nvPicPr>
          <p:cNvPr id="7" name="Picture 51"/>
          <p:cNvPicPr>
            <a:picLocks noChangeAspect="1" noChangeArrowheads="1"/>
          </p:cNvPicPr>
          <p:nvPr/>
        </p:nvPicPr>
        <p:blipFill>
          <a:blip r:embed="rId2" cstate="print"/>
          <a:srcRect/>
          <a:stretch>
            <a:fillRect/>
          </a:stretch>
        </p:blipFill>
        <p:spPr bwMode="auto">
          <a:xfrm>
            <a:off x="0" y="692150"/>
            <a:ext cx="9144000" cy="6137275"/>
          </a:xfrm>
          <a:prstGeom prst="rect">
            <a:avLst/>
          </a:prstGeom>
          <a:noFill/>
          <a:ln w="9525">
            <a:noFill/>
            <a:miter lim="800000"/>
            <a:headEnd/>
            <a:tailEnd/>
          </a:ln>
        </p:spPr>
      </p:pic>
      <p:sp>
        <p:nvSpPr>
          <p:cNvPr id="8"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CA6666D7-DBF3-4E66-8510-3755A94AF038}" type="slidenum">
              <a:rPr lang="ja-JP" altLang="en-US" sz="1400"/>
              <a:pPr algn="r"/>
              <a:t>16</a:t>
            </a:fld>
            <a:endParaRPr lang="en-US" altLang="ja-JP" sz="1400"/>
          </a:p>
        </p:txBody>
      </p:sp>
      <p:graphicFrame>
        <p:nvGraphicFramePr>
          <p:cNvPr id="9" name="Group 52"/>
          <p:cNvGraphicFramePr>
            <a:graphicFrameLocks noGrp="1"/>
          </p:cNvGraphicFramePr>
          <p:nvPr/>
        </p:nvGraphicFramePr>
        <p:xfrm>
          <a:off x="4572000" y="1268413"/>
          <a:ext cx="3832225" cy="2743200"/>
        </p:xfrm>
        <a:graphic>
          <a:graphicData uri="http://schemas.openxmlformats.org/drawingml/2006/table">
            <a:tbl>
              <a:tblPr/>
              <a:tblGrid>
                <a:gridCol w="1908175"/>
                <a:gridCol w="1047750"/>
                <a:gridCol w="876300"/>
              </a:tblGrid>
              <a:tr h="171450">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SBR-St 60% (5 times analysis)</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Peak Name</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mn-lt"/>
                          <a:ea typeface="ＭＳ Ｐゴシック" charset="-128"/>
                        </a:rPr>
                        <a:t>丁二烯</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mn-lt"/>
                          <a:ea typeface="ＭＳ Ｐゴシック" charset="-128"/>
                        </a:rPr>
                        <a:t>苯乙烯</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D02-(SBR-St 60%) 1</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12.47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87.53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D04-(SBR-St 60%) 2</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12.65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87.35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D06-(SBR-St 60%) 3</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12.18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87.82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D08-(SBR-St 60%) 4</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12.42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87.58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D10-(SBR-St 60%) 5</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12.36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87.64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Average</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12.41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87.59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200" b="1" i="0" u="none" strike="noStrike" cap="none" normalizeH="0" baseline="0" dirty="0" smtClean="0">
                          <a:ln>
                            <a:noFill/>
                          </a:ln>
                          <a:solidFill>
                            <a:srgbClr val="000000"/>
                          </a:solidFill>
                          <a:effectLst/>
                          <a:latin typeface="+mn-lt"/>
                          <a:ea typeface="ＭＳ Ｐゴシック" charset="-128"/>
                        </a:rPr>
                        <a:t>Standard Deviation</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0.17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0.17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CV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1.37%</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0.19%</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17</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4356100" y="0"/>
            <a:ext cx="4787900"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en-US" altLang="ja-JP" b="1" kern="0" dirty="0" smtClean="0">
                <a:solidFill>
                  <a:srgbClr val="FF0000"/>
                </a:solidFill>
                <a:latin typeface="黑体" pitchFamily="49" charset="-122"/>
                <a:ea typeface="黑体" pitchFamily="49" charset="-122"/>
              </a:rPr>
              <a:t>JPS-900+GC/FID </a:t>
            </a:r>
            <a:r>
              <a:rPr lang="zh-CN" altLang="en-US" b="1" kern="0" dirty="0" smtClean="0">
                <a:solidFill>
                  <a:srgbClr val="FF0000"/>
                </a:solidFill>
                <a:latin typeface="黑体" pitchFamily="49" charset="-122"/>
                <a:ea typeface="黑体" pitchFamily="49" charset="-122"/>
              </a:rPr>
              <a:t>校正曲线的建立</a:t>
            </a:r>
            <a:endParaRPr lang="en-US" altLang="ja-JP" b="1" kern="0" dirty="0" smtClean="0">
              <a:solidFill>
                <a:srgbClr val="FF0000"/>
              </a:solidFill>
              <a:latin typeface="黑体" pitchFamily="49" charset="-122"/>
              <a:ea typeface="黑体" pitchFamily="49" charset="-122"/>
            </a:endParaRPr>
          </a:p>
        </p:txBody>
      </p:sp>
      <p:pic>
        <p:nvPicPr>
          <p:cNvPr id="7" name="Picture 9"/>
          <p:cNvPicPr>
            <a:picLocks noChangeAspect="1" noChangeArrowheads="1"/>
          </p:cNvPicPr>
          <p:nvPr/>
        </p:nvPicPr>
        <p:blipFill>
          <a:blip r:embed="rId2" cstate="print"/>
          <a:srcRect/>
          <a:stretch>
            <a:fillRect/>
          </a:stretch>
        </p:blipFill>
        <p:spPr bwMode="auto">
          <a:xfrm>
            <a:off x="152400" y="503238"/>
            <a:ext cx="9144000" cy="6534150"/>
          </a:xfrm>
          <a:prstGeom prst="rect">
            <a:avLst/>
          </a:prstGeom>
          <a:noFill/>
          <a:ln w="9525">
            <a:noFill/>
            <a:miter lim="800000"/>
            <a:headEnd/>
            <a:tailEnd/>
          </a:ln>
        </p:spPr>
      </p:pic>
      <p:sp>
        <p:nvSpPr>
          <p:cNvPr id="8" name="Rectangle 6"/>
          <p:cNvSpPr txBox="1">
            <a:spLocks noGrp="1" noChangeArrowheads="1"/>
          </p:cNvSpPr>
          <p:nvPr/>
        </p:nvSpPr>
        <p:spPr bwMode="auto">
          <a:xfrm>
            <a:off x="6705600" y="6397625"/>
            <a:ext cx="2133600" cy="476250"/>
          </a:xfrm>
          <a:prstGeom prst="rect">
            <a:avLst/>
          </a:prstGeom>
          <a:noFill/>
          <a:ln w="9525">
            <a:noFill/>
            <a:miter lim="800000"/>
            <a:headEnd/>
            <a:tailEnd/>
          </a:ln>
        </p:spPr>
        <p:txBody>
          <a:bodyPr/>
          <a:lstStyle/>
          <a:p>
            <a:pPr algn="r"/>
            <a:fld id="{1389C673-3D54-4592-9D63-DD9B4FF1EB43}" type="slidenum">
              <a:rPr lang="ja-JP" altLang="en-US" sz="1400"/>
              <a:pPr algn="r"/>
              <a:t>17</a:t>
            </a:fld>
            <a:endParaRPr lang="en-US" altLang="ja-JP" sz="1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18</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225"/>
          <p:cNvPicPr>
            <a:picLocks noChangeAspect="1" noChangeArrowheads="1"/>
          </p:cNvPicPr>
          <p:nvPr/>
        </p:nvPicPr>
        <p:blipFill>
          <a:blip r:embed="rId2" cstate="print"/>
          <a:srcRect/>
          <a:stretch>
            <a:fillRect/>
          </a:stretch>
        </p:blipFill>
        <p:spPr bwMode="auto">
          <a:xfrm>
            <a:off x="0" y="620713"/>
            <a:ext cx="9144000" cy="6122987"/>
          </a:xfrm>
          <a:prstGeom prst="rect">
            <a:avLst/>
          </a:prstGeom>
          <a:noFill/>
          <a:ln w="9525">
            <a:noFill/>
            <a:miter lim="800000"/>
            <a:headEnd/>
            <a:tailEnd/>
          </a:ln>
        </p:spPr>
      </p:pic>
      <p:sp>
        <p:nvSpPr>
          <p:cNvPr id="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8F31081B-CD87-47F2-8B88-05004C9BB482}" type="slidenum">
              <a:rPr lang="ja-JP" altLang="en-US" sz="1400"/>
              <a:pPr algn="r"/>
              <a:t>18</a:t>
            </a:fld>
            <a:endParaRPr lang="en-US" altLang="ja-JP" sz="1400"/>
          </a:p>
        </p:txBody>
      </p:sp>
      <p:graphicFrame>
        <p:nvGraphicFramePr>
          <p:cNvPr id="8" name="Group 227"/>
          <p:cNvGraphicFramePr>
            <a:graphicFrameLocks noGrp="1"/>
          </p:cNvGraphicFramePr>
          <p:nvPr/>
        </p:nvGraphicFramePr>
        <p:xfrm>
          <a:off x="4211638" y="1125538"/>
          <a:ext cx="4175125" cy="2743200"/>
        </p:xfrm>
        <a:graphic>
          <a:graphicData uri="http://schemas.openxmlformats.org/drawingml/2006/table">
            <a:tbl>
              <a:tblPr/>
              <a:tblGrid>
                <a:gridCol w="1787525"/>
                <a:gridCol w="1300162"/>
                <a:gridCol w="1087438"/>
              </a:tblGrid>
              <a:tr h="171450">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SBR-a (5 times analysis)</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Peak Name</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rgbClr val="000000"/>
                          </a:solidFill>
                          <a:effectLst/>
                          <a:latin typeface="+mn-lt"/>
                          <a:ea typeface="ＭＳ Ｐゴシック" charset="-128"/>
                        </a:rPr>
                        <a:t>丁二烯</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mn-lt"/>
                          <a:ea typeface="ＭＳ Ｐゴシック" charset="-128"/>
                        </a:rPr>
                        <a:t>苯乙烯</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a02-(SBR-a) 1</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54.05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45.95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a04-(SBR-a) 2</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53.03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46.98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a06-(SBR-a) 3</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54.21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45.79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a08-(SBR-a) 4</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52.21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47.79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a10-(SBR-a) 5</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52.51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47.49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Average</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53.20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46.80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200" b="1" i="0" u="none" strike="noStrike" cap="none" normalizeH="0" baseline="0" dirty="0" smtClean="0">
                          <a:ln>
                            <a:noFill/>
                          </a:ln>
                          <a:solidFill>
                            <a:srgbClr val="000000"/>
                          </a:solidFill>
                          <a:effectLst/>
                          <a:latin typeface="+mn-lt"/>
                          <a:ea typeface="ＭＳ Ｐゴシック" charset="-128"/>
                        </a:rPr>
                        <a:t>Standard Deviation</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0.90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0.90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CV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1.69%</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1.92%</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Rectangle 2"/>
          <p:cNvSpPr>
            <a:spLocks noChangeArrowheads="1"/>
          </p:cNvSpPr>
          <p:nvPr/>
        </p:nvSpPr>
        <p:spPr bwMode="auto">
          <a:xfrm>
            <a:off x="2411760" y="71413"/>
            <a:ext cx="6732241"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en-US" altLang="ja-JP" b="1" kern="0" dirty="0" smtClean="0">
                <a:solidFill>
                  <a:srgbClr val="FF0000"/>
                </a:solidFill>
                <a:latin typeface="黑体" pitchFamily="49" charset="-122"/>
                <a:ea typeface="黑体" pitchFamily="49" charset="-122"/>
              </a:rPr>
              <a:t>JPS-900+GC/FID</a:t>
            </a:r>
            <a:r>
              <a:rPr lang="ja-JP" altLang="en-US" b="1" kern="0" dirty="0" smtClean="0">
                <a:solidFill>
                  <a:srgbClr val="FF0000"/>
                </a:solidFill>
                <a:latin typeface="黑体" pitchFamily="49" charset="-122"/>
                <a:ea typeface="黑体" pitchFamily="49" charset="-122"/>
              </a:rPr>
              <a:t> </a:t>
            </a:r>
            <a:r>
              <a:rPr lang="zh-CN" altLang="en-US" b="1" kern="0" dirty="0" smtClean="0">
                <a:solidFill>
                  <a:srgbClr val="FF0000"/>
                </a:solidFill>
                <a:latin typeface="黑体" pitchFamily="49" charset="-122"/>
                <a:ea typeface="黑体" pitchFamily="49" charset="-122"/>
              </a:rPr>
              <a:t>对于未知样品的定量尝试</a:t>
            </a:r>
            <a:endParaRPr lang="en-US" altLang="ja-JP" b="1" kern="0" dirty="0" smtClean="0">
              <a:solidFill>
                <a:srgbClr val="FF0000"/>
              </a:solidFill>
              <a:latin typeface="黑体" pitchFamily="49" charset="-122"/>
              <a:ea typeface="黑体" pitchFamily="49"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19</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181"/>
          <p:cNvPicPr>
            <a:picLocks noChangeAspect="1" noChangeArrowheads="1"/>
          </p:cNvPicPr>
          <p:nvPr/>
        </p:nvPicPr>
        <p:blipFill>
          <a:blip r:embed="rId2" cstate="print"/>
          <a:srcRect/>
          <a:stretch>
            <a:fillRect/>
          </a:stretch>
        </p:blipFill>
        <p:spPr bwMode="auto">
          <a:xfrm>
            <a:off x="0" y="692150"/>
            <a:ext cx="9144000" cy="6097588"/>
          </a:xfrm>
          <a:prstGeom prst="rect">
            <a:avLst/>
          </a:prstGeom>
          <a:noFill/>
          <a:ln w="9525">
            <a:noFill/>
            <a:miter lim="800000"/>
            <a:headEnd/>
            <a:tailEnd/>
          </a:ln>
        </p:spPr>
      </p:pic>
      <p:sp>
        <p:nvSpPr>
          <p:cNvPr id="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97FAF2B2-7252-472D-8CE2-D4618A0B2A0A}" type="slidenum">
              <a:rPr lang="ja-JP" altLang="en-US" sz="1400"/>
              <a:pPr algn="r"/>
              <a:t>19</a:t>
            </a:fld>
            <a:endParaRPr lang="en-US" altLang="ja-JP" sz="1400"/>
          </a:p>
        </p:txBody>
      </p:sp>
      <p:graphicFrame>
        <p:nvGraphicFramePr>
          <p:cNvPr id="8" name="Group 183"/>
          <p:cNvGraphicFramePr>
            <a:graphicFrameLocks noGrp="1"/>
          </p:cNvGraphicFramePr>
          <p:nvPr/>
        </p:nvGraphicFramePr>
        <p:xfrm>
          <a:off x="4211638" y="1196975"/>
          <a:ext cx="4176712" cy="2743200"/>
        </p:xfrm>
        <a:graphic>
          <a:graphicData uri="http://schemas.openxmlformats.org/drawingml/2006/table">
            <a:tbl>
              <a:tblPr/>
              <a:tblGrid>
                <a:gridCol w="1793875"/>
                <a:gridCol w="1296987"/>
                <a:gridCol w="1085850"/>
              </a:tblGrid>
              <a:tr h="171450">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SBR-b (5 times analysis)</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Peak Name</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Butadiene</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Styrene</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b02-(SBR-b) 1</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53.24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46.76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b04-(SBR-b) 2</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52.79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47.21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b06-(SBR-b) 3</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53.81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46.19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b08-(SBR-b) 4</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52.24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47.76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b10-(SBR-b) 5</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53.88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46.12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rgbClr val="000000"/>
                          </a:solidFill>
                          <a:effectLst/>
                          <a:latin typeface="+mn-lt"/>
                          <a:ea typeface="ＭＳ Ｐゴシック" charset="-128"/>
                        </a:rPr>
                        <a:t>平均値</a:t>
                      </a:r>
                      <a:endParaRPr kumimoji="1" lang="ja-JP" altLang="en-US"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53.19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46.81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rgbClr val="000000"/>
                          </a:solidFill>
                          <a:effectLst/>
                          <a:latin typeface="+mn-lt"/>
                          <a:ea typeface="ＭＳ Ｐゴシック" charset="-128"/>
                        </a:rPr>
                        <a:t>標準偏差</a:t>
                      </a:r>
                      <a:endParaRPr kumimoji="1" lang="ja-JP" altLang="en-US"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0.69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0.69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CV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1.30%</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1.48%</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Rectangle 2"/>
          <p:cNvSpPr>
            <a:spLocks noChangeArrowheads="1"/>
          </p:cNvSpPr>
          <p:nvPr/>
        </p:nvSpPr>
        <p:spPr bwMode="auto">
          <a:xfrm>
            <a:off x="2411760" y="71413"/>
            <a:ext cx="6732241"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en-US" altLang="ja-JP" b="1" kern="0" dirty="0" smtClean="0">
                <a:solidFill>
                  <a:srgbClr val="FF0000"/>
                </a:solidFill>
                <a:latin typeface="黑体" pitchFamily="49" charset="-122"/>
                <a:ea typeface="黑体" pitchFamily="49" charset="-122"/>
              </a:rPr>
              <a:t>JPS-900+GC/FID</a:t>
            </a:r>
            <a:r>
              <a:rPr lang="ja-JP" altLang="en-US" b="1" kern="0" dirty="0" smtClean="0">
                <a:solidFill>
                  <a:srgbClr val="FF0000"/>
                </a:solidFill>
                <a:latin typeface="黑体" pitchFamily="49" charset="-122"/>
                <a:ea typeface="黑体" pitchFamily="49" charset="-122"/>
              </a:rPr>
              <a:t> </a:t>
            </a:r>
            <a:r>
              <a:rPr lang="zh-CN" altLang="en-US" b="1" kern="0" dirty="0" smtClean="0">
                <a:solidFill>
                  <a:srgbClr val="FF0000"/>
                </a:solidFill>
                <a:latin typeface="黑体" pitchFamily="49" charset="-122"/>
                <a:ea typeface="黑体" pitchFamily="49" charset="-122"/>
              </a:rPr>
              <a:t>对于未知样品的定量尝试</a:t>
            </a:r>
            <a:endParaRPr lang="en-US" altLang="ja-JP" b="1" kern="0" dirty="0" smtClean="0">
              <a:solidFill>
                <a:srgbClr val="FF0000"/>
              </a:solidFill>
              <a:latin typeface="黑体" pitchFamily="49" charset="-122"/>
              <a:ea typeface="黑体"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2</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en-US" altLang="ja-JP" sz="1300" b="1" dirty="0" smtClean="0">
                <a:ea typeface="HGS創英角ｺﾞｼｯｸUB" pitchFamily="50" charset="-128"/>
              </a:rPr>
              <a:t>Automated Curie Point Pyrolyzer</a:t>
            </a:r>
            <a:r>
              <a:rPr lang="en-US" altLang="ja-JP" sz="1400" b="1" dirty="0" smtClean="0">
                <a:ea typeface="HGS創英角ｺﾞｼｯｸUB" pitchFamily="50" charset="-128"/>
              </a:rPr>
              <a:t>JPS-900</a:t>
            </a:r>
            <a:endParaRPr lang="ja-JP" altLang="en-US" sz="14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テキスト ボックス 114"/>
          <p:cNvSpPr txBox="1"/>
          <p:nvPr/>
        </p:nvSpPr>
        <p:spPr>
          <a:xfrm>
            <a:off x="395536" y="1196752"/>
            <a:ext cx="3731431" cy="1577870"/>
          </a:xfrm>
          <a:prstGeom prst="rect">
            <a:avLst/>
          </a:prstGeom>
          <a:noFill/>
        </p:spPr>
        <p:txBody>
          <a:bodyPr wrap="square" lIns="99569" tIns="49785" rIns="99569" bIns="49785" rtlCol="0">
            <a:spAutoFit/>
          </a:bodyPr>
          <a:lstStyle/>
          <a:p>
            <a:r>
              <a:rPr lang="ja-JP" altLang="en-US" sz="1600" b="1" dirty="0" smtClean="0">
                <a:solidFill>
                  <a:schemeClr val="accent5">
                    <a:lumMod val="75000"/>
                  </a:schemeClr>
                </a:solidFill>
                <a:latin typeface="黑体" pitchFamily="49" charset="-122"/>
                <a:ea typeface="黑体" pitchFamily="49" charset="-122"/>
              </a:rPr>
              <a:t>■</a:t>
            </a:r>
            <a:r>
              <a:rPr lang="ja-JP" altLang="en-US" sz="1600" b="1" dirty="0" smtClean="0">
                <a:latin typeface="黑体" pitchFamily="49" charset="-122"/>
                <a:ea typeface="黑体" pitchFamily="49" charset="-122"/>
              </a:rPr>
              <a:t> </a:t>
            </a:r>
            <a:r>
              <a:rPr lang="zh-CN" altLang="en-US" sz="1600" b="1" dirty="0" smtClean="0">
                <a:latin typeface="黑体" pitchFamily="49" charset="-122"/>
                <a:ea typeface="黑体" pitchFamily="49" charset="-122"/>
              </a:rPr>
              <a:t>全新的操作系统</a:t>
            </a:r>
            <a:r>
              <a:rPr lang="ja-JP" altLang="en-US" sz="1600" b="1" dirty="0" smtClean="0">
                <a:latin typeface="黑体" pitchFamily="49" charset="-122"/>
                <a:ea typeface="黑体" pitchFamily="49" charset="-122"/>
              </a:rPr>
              <a:t>　</a:t>
            </a:r>
            <a:r>
              <a:rPr lang="en-US" altLang="ja-JP" sz="1600" b="1" dirty="0" smtClean="0">
                <a:solidFill>
                  <a:srgbClr val="FF0000"/>
                </a:solidFill>
                <a:latin typeface="黑体" pitchFamily="49" charset="-122"/>
                <a:ea typeface="黑体" pitchFamily="49" charset="-122"/>
              </a:rPr>
              <a:t>NEW!</a:t>
            </a:r>
          </a:p>
          <a:p>
            <a:r>
              <a:rPr lang="ja-JP" altLang="en-US" sz="1600" dirty="0" smtClean="0">
                <a:latin typeface="黑体" pitchFamily="49" charset="-122"/>
                <a:ea typeface="黑体" pitchFamily="49" charset="-122"/>
              </a:rPr>
              <a:t>　</a:t>
            </a:r>
            <a:r>
              <a:rPr lang="zh-CN" altLang="en-US" sz="1600" dirty="0" smtClean="0">
                <a:latin typeface="黑体" pitchFamily="49" charset="-122"/>
                <a:ea typeface="黑体" pitchFamily="49" charset="-122"/>
              </a:rPr>
              <a:t>设备采用全新的</a:t>
            </a:r>
            <a:r>
              <a:rPr lang="en-US" altLang="ja-JP" sz="1600" dirty="0" smtClean="0">
                <a:latin typeface="黑体" pitchFamily="49" charset="-122"/>
                <a:ea typeface="黑体" pitchFamily="49" charset="-122"/>
              </a:rPr>
              <a:t>5.7</a:t>
            </a:r>
            <a:r>
              <a:rPr lang="zh-CN" altLang="en-US" sz="1600" dirty="0" smtClean="0">
                <a:latin typeface="黑体" pitchFamily="49" charset="-122"/>
                <a:ea typeface="黑体" pitchFamily="49" charset="-122"/>
              </a:rPr>
              <a:t>英寸</a:t>
            </a:r>
            <a:r>
              <a:rPr lang="en-US" altLang="ja-JP" sz="1600" dirty="0" smtClean="0">
                <a:latin typeface="黑体" pitchFamily="49" charset="-122"/>
                <a:ea typeface="黑体" pitchFamily="49" charset="-122"/>
              </a:rPr>
              <a:t>LCD</a:t>
            </a:r>
            <a:r>
              <a:rPr lang="zh-CN" altLang="en-US" sz="1600" dirty="0" smtClean="0">
                <a:latin typeface="黑体" pitchFamily="49" charset="-122"/>
                <a:ea typeface="黑体" pitchFamily="49" charset="-122"/>
              </a:rPr>
              <a:t>触控屏设计。</a:t>
            </a:r>
            <a:endParaRPr lang="en-US" altLang="ja-JP" sz="1600" dirty="0" smtClean="0">
              <a:latin typeface="黑体" pitchFamily="49" charset="-122"/>
              <a:ea typeface="黑体" pitchFamily="49" charset="-122"/>
            </a:endParaRPr>
          </a:p>
          <a:p>
            <a:r>
              <a:rPr lang="ja-JP" altLang="en-US" sz="1600" dirty="0" smtClean="0">
                <a:latin typeface="黑体" pitchFamily="49" charset="-122"/>
                <a:ea typeface="黑体" pitchFamily="49" charset="-122"/>
              </a:rPr>
              <a:t>   </a:t>
            </a:r>
            <a:r>
              <a:rPr lang="zh-CN" altLang="en-US" sz="1600" dirty="0" smtClean="0">
                <a:latin typeface="黑体" pitchFamily="49" charset="-122"/>
                <a:ea typeface="黑体" pitchFamily="49" charset="-122"/>
              </a:rPr>
              <a:t>诸如参数设置和流速控制等各种必要的实验操作都可以通过触控屏进行轻松输入。</a:t>
            </a:r>
            <a:endParaRPr lang="en-US" altLang="ja-JP" sz="1600" dirty="0" smtClean="0">
              <a:latin typeface="黑体" pitchFamily="49" charset="-122"/>
              <a:ea typeface="黑体" pitchFamily="49" charset="-122"/>
            </a:endParaRPr>
          </a:p>
        </p:txBody>
      </p:sp>
      <p:sp>
        <p:nvSpPr>
          <p:cNvPr id="7" name="テキスト ボックス 115"/>
          <p:cNvSpPr txBox="1"/>
          <p:nvPr/>
        </p:nvSpPr>
        <p:spPr>
          <a:xfrm>
            <a:off x="4572000" y="1196752"/>
            <a:ext cx="4304770" cy="1085427"/>
          </a:xfrm>
          <a:prstGeom prst="rect">
            <a:avLst/>
          </a:prstGeom>
          <a:noFill/>
        </p:spPr>
        <p:txBody>
          <a:bodyPr wrap="none" lIns="99569" tIns="49785" rIns="99569" bIns="49785" rtlCol="0">
            <a:spAutoFit/>
          </a:bodyPr>
          <a:lstStyle/>
          <a:p>
            <a:r>
              <a:rPr lang="ja-JP" altLang="en-US" sz="1600" b="1" dirty="0" smtClean="0">
                <a:solidFill>
                  <a:schemeClr val="accent5">
                    <a:lumMod val="75000"/>
                  </a:schemeClr>
                </a:solidFill>
                <a:latin typeface="黑体" pitchFamily="49" charset="-122"/>
                <a:ea typeface="黑体" pitchFamily="49" charset="-122"/>
              </a:rPr>
              <a:t>■</a:t>
            </a:r>
            <a:r>
              <a:rPr lang="ja-JP" altLang="en-US" sz="1600" b="1" dirty="0" smtClean="0">
                <a:latin typeface="黑体" pitchFamily="49" charset="-122"/>
                <a:ea typeface="黑体" pitchFamily="49" charset="-122"/>
              </a:rPr>
              <a:t> </a:t>
            </a:r>
            <a:r>
              <a:rPr lang="zh-CN" altLang="en-US" sz="1600" b="1" dirty="0" smtClean="0">
                <a:latin typeface="黑体" pitchFamily="49" charset="-122"/>
                <a:ea typeface="黑体" pitchFamily="49" charset="-122"/>
              </a:rPr>
              <a:t>令人惊讶的可重复性</a:t>
            </a:r>
            <a:endParaRPr lang="en-US" altLang="ja-JP" sz="1600" b="1" dirty="0" smtClean="0">
              <a:latin typeface="黑体" pitchFamily="49" charset="-122"/>
              <a:ea typeface="黑体" pitchFamily="49" charset="-122"/>
            </a:endParaRPr>
          </a:p>
          <a:p>
            <a:r>
              <a:rPr lang="ja-JP" altLang="en-US" sz="1600" dirty="0" smtClean="0">
                <a:latin typeface="黑体" pitchFamily="49" charset="-122"/>
                <a:ea typeface="黑体" pitchFamily="49" charset="-122"/>
              </a:rPr>
              <a:t>　</a:t>
            </a:r>
            <a:r>
              <a:rPr lang="zh-CN" altLang="en-US" sz="1600" dirty="0" smtClean="0">
                <a:latin typeface="黑体" pitchFamily="49" charset="-122"/>
                <a:ea typeface="黑体" pitchFamily="49" charset="-122"/>
              </a:rPr>
              <a:t>居里点加热方式可以保证实验的可重复性。</a:t>
            </a:r>
            <a:endParaRPr lang="en-US" altLang="zh-CN" sz="1600" dirty="0" smtClean="0">
              <a:latin typeface="黑体" pitchFamily="49" charset="-122"/>
              <a:ea typeface="黑体" pitchFamily="49" charset="-122"/>
            </a:endParaRPr>
          </a:p>
          <a:p>
            <a:r>
              <a:rPr lang="zh-CN" altLang="en-US" sz="1600" dirty="0" smtClean="0">
                <a:latin typeface="黑体" pitchFamily="49" charset="-122"/>
                <a:ea typeface="黑体" pitchFamily="49" charset="-122"/>
              </a:rPr>
              <a:t>同时利用专利的热箔片技术，保证可以实现</a:t>
            </a:r>
            <a:endParaRPr lang="en-US" altLang="zh-CN" sz="1600" dirty="0" smtClean="0">
              <a:latin typeface="黑体" pitchFamily="49" charset="-122"/>
              <a:ea typeface="黑体" pitchFamily="49" charset="-122"/>
            </a:endParaRPr>
          </a:p>
          <a:p>
            <a:r>
              <a:rPr lang="zh-CN" altLang="en-US" sz="1600" dirty="0" smtClean="0">
                <a:latin typeface="黑体" pitchFamily="49" charset="-122"/>
                <a:ea typeface="黑体" pitchFamily="49" charset="-122"/>
              </a:rPr>
              <a:t>样品的轻松制备各类样品。</a:t>
            </a:r>
            <a:endParaRPr lang="en-US" altLang="ja-JP" sz="1600" dirty="0" smtClean="0">
              <a:latin typeface="黑体" pitchFamily="49" charset="-122"/>
              <a:ea typeface="黑体" pitchFamily="49" charset="-122"/>
            </a:endParaRPr>
          </a:p>
        </p:txBody>
      </p:sp>
      <p:sp>
        <p:nvSpPr>
          <p:cNvPr id="8" name="テキスト ボックス 116"/>
          <p:cNvSpPr txBox="1"/>
          <p:nvPr/>
        </p:nvSpPr>
        <p:spPr>
          <a:xfrm>
            <a:off x="395536" y="2912959"/>
            <a:ext cx="3731431" cy="592985"/>
          </a:xfrm>
          <a:prstGeom prst="rect">
            <a:avLst/>
          </a:prstGeom>
          <a:noFill/>
        </p:spPr>
        <p:txBody>
          <a:bodyPr wrap="square" lIns="99569" tIns="49785" rIns="99569" bIns="49785" rtlCol="0">
            <a:spAutoFit/>
          </a:bodyPr>
          <a:lstStyle/>
          <a:p>
            <a:r>
              <a:rPr lang="ja-JP" altLang="en-US" sz="1600" b="1" dirty="0" smtClean="0">
                <a:solidFill>
                  <a:schemeClr val="accent5">
                    <a:lumMod val="75000"/>
                  </a:schemeClr>
                </a:solidFill>
                <a:latin typeface="黑体" pitchFamily="49" charset="-122"/>
                <a:ea typeface="黑体" pitchFamily="49" charset="-122"/>
              </a:rPr>
              <a:t>■</a:t>
            </a:r>
            <a:r>
              <a:rPr lang="ja-JP" altLang="en-US" sz="1600" b="1" dirty="0" smtClean="0">
                <a:latin typeface="黑体" pitchFamily="49" charset="-122"/>
                <a:ea typeface="黑体" pitchFamily="49" charset="-122"/>
              </a:rPr>
              <a:t> </a:t>
            </a:r>
            <a:r>
              <a:rPr lang="zh-CN" altLang="en-US" sz="1600" b="1" dirty="0" smtClean="0">
                <a:latin typeface="黑体" pitchFamily="49" charset="-122"/>
                <a:ea typeface="黑体" pitchFamily="49" charset="-122"/>
              </a:rPr>
              <a:t>单次可实现高达</a:t>
            </a:r>
            <a:r>
              <a:rPr lang="en-US" altLang="zh-CN" sz="1600" b="1" dirty="0" smtClean="0">
                <a:latin typeface="黑体" pitchFamily="49" charset="-122"/>
                <a:ea typeface="黑体" pitchFamily="49" charset="-122"/>
              </a:rPr>
              <a:t>40</a:t>
            </a:r>
            <a:r>
              <a:rPr lang="zh-CN" altLang="en-US" sz="1600" b="1" dirty="0" smtClean="0">
                <a:latin typeface="黑体" pitchFamily="49" charset="-122"/>
                <a:ea typeface="黑体" pitchFamily="49" charset="-122"/>
              </a:rPr>
              <a:t>个样品的分析</a:t>
            </a:r>
            <a:endParaRPr lang="en-US" altLang="ja-JP" sz="1600" b="1" dirty="0" smtClean="0">
              <a:latin typeface="黑体" pitchFamily="49" charset="-122"/>
              <a:ea typeface="黑体" pitchFamily="49" charset="-122"/>
            </a:endParaRPr>
          </a:p>
          <a:p>
            <a:r>
              <a:rPr lang="ja-JP" altLang="en-US" sz="1600" dirty="0" smtClean="0">
                <a:latin typeface="黑体" pitchFamily="49" charset="-122"/>
                <a:ea typeface="黑体" pitchFamily="49" charset="-122"/>
              </a:rPr>
              <a:t>　</a:t>
            </a:r>
            <a:r>
              <a:rPr lang="zh-CN" altLang="en-US" sz="1600" dirty="0" smtClean="0">
                <a:latin typeface="黑体" pitchFamily="49" charset="-122"/>
                <a:ea typeface="黑体" pitchFamily="49" charset="-122"/>
              </a:rPr>
              <a:t>可大幅度缩短实验的准备时间。</a:t>
            </a:r>
            <a:endParaRPr lang="en-US" altLang="ja-JP" sz="1600" dirty="0" smtClean="0">
              <a:latin typeface="黑体" pitchFamily="49" charset="-122"/>
              <a:ea typeface="黑体" pitchFamily="49" charset="-122"/>
            </a:endParaRPr>
          </a:p>
        </p:txBody>
      </p:sp>
      <p:sp>
        <p:nvSpPr>
          <p:cNvPr id="9" name="テキスト ボックス 120"/>
          <p:cNvSpPr txBox="1"/>
          <p:nvPr/>
        </p:nvSpPr>
        <p:spPr>
          <a:xfrm>
            <a:off x="4572000" y="2420888"/>
            <a:ext cx="4602929" cy="592985"/>
          </a:xfrm>
          <a:prstGeom prst="rect">
            <a:avLst/>
          </a:prstGeom>
          <a:noFill/>
        </p:spPr>
        <p:txBody>
          <a:bodyPr wrap="none" lIns="99569" tIns="49785" rIns="99569" bIns="49785" rtlCol="0">
            <a:spAutoFit/>
          </a:bodyPr>
          <a:lstStyle/>
          <a:p>
            <a:r>
              <a:rPr lang="ja-JP" altLang="en-US" sz="1600" b="1" dirty="0" smtClean="0">
                <a:solidFill>
                  <a:schemeClr val="accent5">
                    <a:lumMod val="75000"/>
                  </a:schemeClr>
                </a:solidFill>
                <a:latin typeface="黑体" pitchFamily="49" charset="-122"/>
                <a:ea typeface="黑体" pitchFamily="49" charset="-122"/>
              </a:rPr>
              <a:t>■</a:t>
            </a:r>
            <a:r>
              <a:rPr lang="ja-JP" altLang="en-US" sz="1600" b="1" dirty="0" smtClean="0">
                <a:latin typeface="黑体" pitchFamily="49" charset="-122"/>
                <a:ea typeface="黑体" pitchFamily="49" charset="-122"/>
              </a:rPr>
              <a:t> </a:t>
            </a:r>
            <a:r>
              <a:rPr lang="zh-CN" altLang="en-US" sz="1600" b="1" dirty="0" smtClean="0">
                <a:latin typeface="黑体" pitchFamily="49" charset="-122"/>
                <a:ea typeface="黑体" pitchFamily="49" charset="-122"/>
              </a:rPr>
              <a:t>保温炉最高温度高达</a:t>
            </a:r>
            <a:r>
              <a:rPr lang="en-US" altLang="ja-JP" sz="1600" b="1" dirty="0" smtClean="0">
                <a:latin typeface="黑体" pitchFamily="49" charset="-122"/>
                <a:ea typeface="黑体" pitchFamily="49" charset="-122"/>
              </a:rPr>
              <a:t>400</a:t>
            </a:r>
            <a:r>
              <a:rPr lang="ja-JP" altLang="en-US" sz="1600" b="1" dirty="0" smtClean="0">
                <a:latin typeface="黑体" pitchFamily="49" charset="-122"/>
                <a:ea typeface="黑体" pitchFamily="49" charset="-122"/>
              </a:rPr>
              <a:t>℃ </a:t>
            </a:r>
            <a:endParaRPr lang="en-US" altLang="ja-JP" sz="1600" b="1" dirty="0" smtClean="0">
              <a:latin typeface="黑体" pitchFamily="49" charset="-122"/>
              <a:ea typeface="黑体" pitchFamily="49" charset="-122"/>
            </a:endParaRPr>
          </a:p>
          <a:p>
            <a:r>
              <a:rPr lang="ja-JP" altLang="en-US" sz="1600" dirty="0" smtClean="0">
                <a:latin typeface="黑体" pitchFamily="49" charset="-122"/>
                <a:ea typeface="黑体" pitchFamily="49" charset="-122"/>
              </a:rPr>
              <a:t>　</a:t>
            </a:r>
            <a:r>
              <a:rPr lang="zh-CN" altLang="en-US" sz="1600" dirty="0" smtClean="0">
                <a:latin typeface="黑体" pitchFamily="49" charset="-122"/>
                <a:ea typeface="黑体" pitchFamily="49" charset="-122"/>
              </a:rPr>
              <a:t>从所谓有的可以轻松实现超高沸点样品的检测</a:t>
            </a:r>
            <a:r>
              <a:rPr lang="zh-CN" altLang="en-US" sz="1100" dirty="0" smtClean="0"/>
              <a:t>。</a:t>
            </a:r>
            <a:endParaRPr lang="en-US" altLang="ja-JP" sz="1100" dirty="0" smtClean="0"/>
          </a:p>
        </p:txBody>
      </p:sp>
      <p:sp>
        <p:nvSpPr>
          <p:cNvPr id="10" name="テキスト ボックス 121"/>
          <p:cNvSpPr txBox="1"/>
          <p:nvPr/>
        </p:nvSpPr>
        <p:spPr>
          <a:xfrm>
            <a:off x="4620328" y="3212976"/>
            <a:ext cx="3048016" cy="346764"/>
          </a:xfrm>
          <a:prstGeom prst="rect">
            <a:avLst/>
          </a:prstGeom>
          <a:noFill/>
        </p:spPr>
        <p:txBody>
          <a:bodyPr wrap="none" lIns="99569" tIns="49785" rIns="99569" bIns="49785" rtlCol="0">
            <a:spAutoFit/>
          </a:bodyPr>
          <a:lstStyle/>
          <a:p>
            <a:r>
              <a:rPr lang="ja-JP" altLang="en-US" sz="1600" b="1" dirty="0" smtClean="0">
                <a:solidFill>
                  <a:schemeClr val="accent5">
                    <a:lumMod val="75000"/>
                  </a:schemeClr>
                </a:solidFill>
              </a:rPr>
              <a:t>■</a:t>
            </a:r>
            <a:r>
              <a:rPr lang="ja-JP" altLang="en-US" sz="1600" b="1" dirty="0" smtClean="0"/>
              <a:t> </a:t>
            </a:r>
            <a:r>
              <a:rPr lang="zh-CN" altLang="en-US" sz="1600" b="1" dirty="0" smtClean="0"/>
              <a:t>可搭载任意厂商和型号的</a:t>
            </a:r>
            <a:r>
              <a:rPr lang="en-US" altLang="zh-CN" sz="1600" b="1" dirty="0" smtClean="0"/>
              <a:t>GC</a:t>
            </a:r>
            <a:endParaRPr lang="en-US" altLang="ja-JP" sz="1100" dirty="0" smtClean="0"/>
          </a:p>
        </p:txBody>
      </p:sp>
      <p:pic>
        <p:nvPicPr>
          <p:cNvPr id="11" name="Picture 2"/>
          <p:cNvPicPr>
            <a:picLocks noChangeAspect="1" noChangeArrowheads="1"/>
          </p:cNvPicPr>
          <p:nvPr/>
        </p:nvPicPr>
        <p:blipFill>
          <a:blip r:embed="rId2" cstate="print"/>
          <a:srcRect/>
          <a:stretch>
            <a:fillRect/>
          </a:stretch>
        </p:blipFill>
        <p:spPr bwMode="auto">
          <a:xfrm>
            <a:off x="611560" y="3717032"/>
            <a:ext cx="3456384" cy="2484747"/>
          </a:xfrm>
          <a:prstGeom prst="rect">
            <a:avLst/>
          </a:prstGeom>
          <a:noFill/>
          <a:ln w="9525">
            <a:noFill/>
            <a:miter lim="800000"/>
            <a:headEnd/>
            <a:tailEnd/>
          </a:ln>
          <a:effectLst>
            <a:reflection blurRad="6350" stA="50000" endA="300" endPos="38500" dist="50800" dir="5400000" sy="-100000" algn="bl" rotWithShape="0"/>
          </a:effectLst>
        </p:spPr>
      </p:pic>
      <p:pic>
        <p:nvPicPr>
          <p:cNvPr id="12" name="Picture 2" descr="C:\Users\Kodaira\Desktop\001.jpg"/>
          <p:cNvPicPr>
            <a:picLocks noChangeAspect="1" noChangeArrowheads="1"/>
          </p:cNvPicPr>
          <p:nvPr/>
        </p:nvPicPr>
        <p:blipFill>
          <a:blip r:embed="rId3" cstate="print"/>
          <a:srcRect/>
          <a:stretch>
            <a:fillRect/>
          </a:stretch>
        </p:blipFill>
        <p:spPr bwMode="auto">
          <a:xfrm>
            <a:off x="5004048" y="3717032"/>
            <a:ext cx="3367344" cy="2520280"/>
          </a:xfrm>
          <a:prstGeom prst="rect">
            <a:avLst/>
          </a:prstGeom>
          <a:noFill/>
          <a:effectLst>
            <a:reflection blurRad="6350" stA="50000" endA="300" endPos="38500" dist="508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20</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180"/>
          <p:cNvPicPr>
            <a:picLocks noChangeAspect="1" noChangeArrowheads="1"/>
          </p:cNvPicPr>
          <p:nvPr/>
        </p:nvPicPr>
        <p:blipFill>
          <a:blip r:embed="rId2" cstate="print"/>
          <a:srcRect/>
          <a:stretch>
            <a:fillRect/>
          </a:stretch>
        </p:blipFill>
        <p:spPr bwMode="auto">
          <a:xfrm>
            <a:off x="0" y="495300"/>
            <a:ext cx="9144000" cy="6318250"/>
          </a:xfrm>
          <a:prstGeom prst="rect">
            <a:avLst/>
          </a:prstGeom>
          <a:noFill/>
          <a:ln w="9525">
            <a:noFill/>
            <a:miter lim="800000"/>
            <a:headEnd/>
            <a:tailEnd/>
          </a:ln>
        </p:spPr>
      </p:pic>
      <p:sp>
        <p:nvSpPr>
          <p:cNvPr id="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29A16273-80C9-4996-8AE4-1E1206B6B8B1}" type="slidenum">
              <a:rPr lang="ja-JP" altLang="en-US" sz="1400"/>
              <a:pPr algn="r"/>
              <a:t>20</a:t>
            </a:fld>
            <a:endParaRPr lang="en-US" altLang="ja-JP" sz="1400"/>
          </a:p>
        </p:txBody>
      </p:sp>
      <p:graphicFrame>
        <p:nvGraphicFramePr>
          <p:cNvPr id="8" name="Group 182"/>
          <p:cNvGraphicFramePr>
            <a:graphicFrameLocks noGrp="1"/>
          </p:cNvGraphicFramePr>
          <p:nvPr/>
        </p:nvGraphicFramePr>
        <p:xfrm>
          <a:off x="4211638" y="1125538"/>
          <a:ext cx="4176712" cy="2743200"/>
        </p:xfrm>
        <a:graphic>
          <a:graphicData uri="http://schemas.openxmlformats.org/drawingml/2006/table">
            <a:tbl>
              <a:tblPr/>
              <a:tblGrid>
                <a:gridCol w="1793875"/>
                <a:gridCol w="1296987"/>
                <a:gridCol w="1085850"/>
              </a:tblGrid>
              <a:tr h="171450">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mj-ea"/>
                        </a:rPr>
                        <a:t>SBR-c (</a:t>
                      </a:r>
                      <a:r>
                        <a:rPr kumimoji="1" lang="en-US" altLang="ja-JP" sz="1200" b="1" i="0" u="none" strike="noStrike" cap="none" normalizeH="0" baseline="0" dirty="0" smtClean="0">
                          <a:ln>
                            <a:noFill/>
                          </a:ln>
                          <a:solidFill>
                            <a:srgbClr val="000000"/>
                          </a:solidFill>
                          <a:effectLst/>
                          <a:latin typeface="+mn-lt"/>
                          <a:ea typeface="ＭＳ Ｐゴシック" charset="-128"/>
                        </a:rPr>
                        <a:t>5 times analysis)</a:t>
                      </a:r>
                      <a:endParaRPr kumimoji="1" lang="ja-JP" altLang="en-US" sz="1200" b="1" i="0" u="none" strike="noStrike" cap="none" normalizeH="0" baseline="0" dirty="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Peak Name</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Butadiene</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Styrene</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c02-(SBR-c) 1</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54.65 </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45.35 </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c04-(SBR-c) 2</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55.34 </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44.66 </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c06-(SBR-c) 3</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54.07 </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45.93 </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c08-(SBR-c) 4</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54.07 </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45.93 </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c10-(SBR-c) 5</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53.60 </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46.40 </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mj-ea"/>
                        </a:rPr>
                        <a:t>Average</a:t>
                      </a:r>
                      <a:endParaRPr kumimoji="1" lang="ja-JP" altLang="en-US" sz="1200" b="1" i="0" u="none" strike="noStrike" cap="none" normalizeH="0" baseline="0" dirty="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54.35 </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45.65 </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200" b="1" i="0" u="none" strike="noStrike" cap="none" normalizeH="0" baseline="0" dirty="0" smtClean="0">
                          <a:ln>
                            <a:noFill/>
                          </a:ln>
                          <a:solidFill>
                            <a:srgbClr val="000000"/>
                          </a:solidFill>
                          <a:effectLst/>
                          <a:latin typeface="+mn-lt"/>
                          <a:ea typeface="ＭＳ Ｐゴシック" charset="-128"/>
                        </a:rPr>
                        <a:t>Standard Deviation</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0.67 </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0.67 </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CV (%)</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mj-ea"/>
                        </a:rPr>
                        <a:t>1.23%</a:t>
                      </a:r>
                      <a:endParaRPr kumimoji="1" lang="en-US" altLang="ja-JP" sz="1200" b="1" i="0" u="none" strike="noStrike" cap="none" normalizeH="0" baseline="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mj-ea"/>
                        </a:rPr>
                        <a:t>1.47%</a:t>
                      </a:r>
                      <a:endParaRPr kumimoji="1" lang="en-US" altLang="ja-JP" sz="1200" b="1" i="0" u="none" strike="noStrike" cap="none" normalizeH="0" baseline="0" dirty="0" smtClean="0">
                        <a:ln>
                          <a:noFill/>
                        </a:ln>
                        <a:solidFill>
                          <a:schemeClr val="tx1"/>
                        </a:solidFill>
                        <a:effectLst/>
                        <a:latin typeface="+mn-lt"/>
                        <a:ea typeface="+mj-ea"/>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Rectangle 2"/>
          <p:cNvSpPr>
            <a:spLocks noChangeArrowheads="1"/>
          </p:cNvSpPr>
          <p:nvPr/>
        </p:nvSpPr>
        <p:spPr bwMode="auto">
          <a:xfrm>
            <a:off x="2411760" y="71413"/>
            <a:ext cx="6732241"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en-US" altLang="ja-JP" b="1" kern="0" dirty="0" smtClean="0">
                <a:solidFill>
                  <a:srgbClr val="FF0000"/>
                </a:solidFill>
                <a:latin typeface="黑体" pitchFamily="49" charset="-122"/>
                <a:ea typeface="黑体" pitchFamily="49" charset="-122"/>
              </a:rPr>
              <a:t>JPS-900+GC/FID</a:t>
            </a:r>
            <a:r>
              <a:rPr lang="ja-JP" altLang="en-US" b="1" kern="0" dirty="0" smtClean="0">
                <a:solidFill>
                  <a:srgbClr val="FF0000"/>
                </a:solidFill>
                <a:latin typeface="黑体" pitchFamily="49" charset="-122"/>
                <a:ea typeface="黑体" pitchFamily="49" charset="-122"/>
              </a:rPr>
              <a:t> </a:t>
            </a:r>
            <a:r>
              <a:rPr lang="zh-CN" altLang="en-US" b="1" kern="0" dirty="0" smtClean="0">
                <a:solidFill>
                  <a:srgbClr val="FF0000"/>
                </a:solidFill>
                <a:latin typeface="黑体" pitchFamily="49" charset="-122"/>
                <a:ea typeface="黑体" pitchFamily="49" charset="-122"/>
              </a:rPr>
              <a:t>对于未知样品的定量尝试</a:t>
            </a:r>
            <a:endParaRPr lang="en-US" altLang="ja-JP" b="1" kern="0" dirty="0" smtClean="0">
              <a:solidFill>
                <a:srgbClr val="FF0000"/>
              </a:solidFill>
              <a:latin typeface="黑体" pitchFamily="49" charset="-122"/>
              <a:ea typeface="黑体"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21</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180"/>
          <p:cNvPicPr>
            <a:picLocks noChangeAspect="1" noChangeArrowheads="1"/>
          </p:cNvPicPr>
          <p:nvPr/>
        </p:nvPicPr>
        <p:blipFill>
          <a:blip r:embed="rId2" cstate="print"/>
          <a:srcRect/>
          <a:stretch>
            <a:fillRect/>
          </a:stretch>
        </p:blipFill>
        <p:spPr bwMode="auto">
          <a:xfrm>
            <a:off x="0" y="620713"/>
            <a:ext cx="9144000" cy="6181725"/>
          </a:xfrm>
          <a:prstGeom prst="rect">
            <a:avLst/>
          </a:prstGeom>
          <a:noFill/>
          <a:ln w="9525">
            <a:noFill/>
            <a:miter lim="800000"/>
            <a:headEnd/>
            <a:tailEnd/>
          </a:ln>
        </p:spPr>
      </p:pic>
      <p:sp>
        <p:nvSpPr>
          <p:cNvPr id="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032C14F0-55E1-4DB1-9C7C-2B6D80A0FFA2}" type="slidenum">
              <a:rPr lang="ja-JP" altLang="en-US" sz="1400"/>
              <a:pPr algn="r"/>
              <a:t>21</a:t>
            </a:fld>
            <a:endParaRPr lang="en-US" altLang="ja-JP" sz="1400"/>
          </a:p>
        </p:txBody>
      </p:sp>
      <p:sp>
        <p:nvSpPr>
          <p:cNvPr id="8" name="Rectangle 5"/>
          <p:cNvSpPr>
            <a:spLocks noChangeArrowheads="1"/>
          </p:cNvSpPr>
          <p:nvPr/>
        </p:nvSpPr>
        <p:spPr bwMode="auto">
          <a:xfrm>
            <a:off x="874713" y="7493000"/>
            <a:ext cx="352425" cy="396875"/>
          </a:xfrm>
          <a:prstGeom prst="rect">
            <a:avLst/>
          </a:prstGeom>
          <a:noFill/>
          <a:ln w="9525">
            <a:noFill/>
            <a:miter lim="800000"/>
            <a:headEnd/>
            <a:tailEnd/>
          </a:ln>
        </p:spPr>
        <p:txBody>
          <a:bodyPr wrap="none" anchor="ctr">
            <a:spAutoFit/>
          </a:bodyPr>
          <a:lstStyle/>
          <a:p>
            <a:pPr indent="133350">
              <a:tabLst>
                <a:tab pos="623888" algn="l"/>
                <a:tab pos="1773238" algn="l"/>
                <a:tab pos="3697288" algn="l"/>
              </a:tabLst>
            </a:pPr>
            <a:r>
              <a:rPr lang="ja-JP" altLang="en-US" sz="1000">
                <a:ea typeface="ＭＳ 明朝" charset="-128"/>
                <a:cs typeface="Times New Roman" pitchFamily="18" charset="0"/>
              </a:rPr>
              <a:t> </a:t>
            </a:r>
            <a:endParaRPr lang="ja-JP" altLang="en-US" sz="900">
              <a:ea typeface="ＭＳ 明朝" charset="-128"/>
              <a:cs typeface="Times New Roman" pitchFamily="18" charset="0"/>
            </a:endParaRPr>
          </a:p>
          <a:p>
            <a:pPr indent="133350" eaLnBrk="0" hangingPunct="0">
              <a:tabLst>
                <a:tab pos="623888" algn="l"/>
                <a:tab pos="1773238" algn="l"/>
                <a:tab pos="3697288" algn="l"/>
              </a:tabLst>
            </a:pPr>
            <a:r>
              <a:rPr lang="ja-JP" altLang="en-US" sz="1000">
                <a:ea typeface="ＭＳ 明朝" charset="-128"/>
                <a:cs typeface="Times New Roman" pitchFamily="18" charset="0"/>
              </a:rPr>
              <a:t> </a:t>
            </a:r>
            <a:endParaRPr lang="ja-JP" altLang="en-US">
              <a:ea typeface="ＭＳ 明朝" charset="-128"/>
              <a:cs typeface="Times New Roman" pitchFamily="18" charset="0"/>
            </a:endParaRPr>
          </a:p>
        </p:txBody>
      </p:sp>
      <p:graphicFrame>
        <p:nvGraphicFramePr>
          <p:cNvPr id="9" name="Group 183"/>
          <p:cNvGraphicFramePr>
            <a:graphicFrameLocks noGrp="1"/>
          </p:cNvGraphicFramePr>
          <p:nvPr/>
        </p:nvGraphicFramePr>
        <p:xfrm>
          <a:off x="4211638" y="1125538"/>
          <a:ext cx="4176712" cy="2743200"/>
        </p:xfrm>
        <a:graphic>
          <a:graphicData uri="http://schemas.openxmlformats.org/drawingml/2006/table">
            <a:tbl>
              <a:tblPr/>
              <a:tblGrid>
                <a:gridCol w="1793875"/>
                <a:gridCol w="1296987"/>
                <a:gridCol w="1085850"/>
              </a:tblGrid>
              <a:tr h="166688">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SBR-e (5 times analysis)</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Peak Name</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Butadiene</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Styrene</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e02-(SBR-e) 1</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33.49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66.51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e04-(SBR-e) 2</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34.75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65.25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e06-(SBR-e) 3</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34.27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65.73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e08-(SBR-e) 4</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33.77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66.23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e10-(SBR-e) 5</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34.82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65.18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Average</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34.22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65.78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200" b="1" i="0" u="none" strike="noStrike" cap="none" normalizeH="0" baseline="0" dirty="0" smtClean="0">
                          <a:ln>
                            <a:noFill/>
                          </a:ln>
                          <a:solidFill>
                            <a:srgbClr val="000000"/>
                          </a:solidFill>
                          <a:effectLst/>
                          <a:latin typeface="+mn-lt"/>
                          <a:ea typeface="ＭＳ Ｐゴシック" charset="-128"/>
                        </a:rPr>
                        <a:t>Standard Deviation</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0.59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0.59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CV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1.71%</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0.89%</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 name="Rectangle 2"/>
          <p:cNvSpPr>
            <a:spLocks noChangeArrowheads="1"/>
          </p:cNvSpPr>
          <p:nvPr/>
        </p:nvSpPr>
        <p:spPr bwMode="auto">
          <a:xfrm>
            <a:off x="2411760" y="71413"/>
            <a:ext cx="6732241"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en-US" altLang="ja-JP" b="1" kern="0" dirty="0" smtClean="0">
                <a:solidFill>
                  <a:srgbClr val="FF0000"/>
                </a:solidFill>
                <a:latin typeface="黑体" pitchFamily="49" charset="-122"/>
                <a:ea typeface="黑体" pitchFamily="49" charset="-122"/>
              </a:rPr>
              <a:t>JPS-900+GC/FID</a:t>
            </a:r>
            <a:r>
              <a:rPr lang="ja-JP" altLang="en-US" b="1" kern="0" dirty="0" smtClean="0">
                <a:solidFill>
                  <a:srgbClr val="FF0000"/>
                </a:solidFill>
                <a:latin typeface="黑体" pitchFamily="49" charset="-122"/>
                <a:ea typeface="黑体" pitchFamily="49" charset="-122"/>
              </a:rPr>
              <a:t> </a:t>
            </a:r>
            <a:r>
              <a:rPr lang="zh-CN" altLang="en-US" b="1" kern="0" dirty="0" smtClean="0">
                <a:solidFill>
                  <a:srgbClr val="FF0000"/>
                </a:solidFill>
                <a:latin typeface="黑体" pitchFamily="49" charset="-122"/>
                <a:ea typeface="黑体" pitchFamily="49" charset="-122"/>
              </a:rPr>
              <a:t>对于未知样品的定量尝试</a:t>
            </a:r>
            <a:endParaRPr lang="en-US" altLang="ja-JP" b="1" kern="0" dirty="0" smtClean="0">
              <a:solidFill>
                <a:srgbClr val="FF0000"/>
              </a:solidFill>
              <a:latin typeface="黑体" pitchFamily="49" charset="-122"/>
              <a:ea typeface="黑体"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22</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180"/>
          <p:cNvPicPr>
            <a:picLocks noChangeAspect="1" noChangeArrowheads="1"/>
          </p:cNvPicPr>
          <p:nvPr/>
        </p:nvPicPr>
        <p:blipFill>
          <a:blip r:embed="rId2" cstate="print"/>
          <a:srcRect/>
          <a:stretch>
            <a:fillRect/>
          </a:stretch>
        </p:blipFill>
        <p:spPr bwMode="auto">
          <a:xfrm>
            <a:off x="0" y="558800"/>
            <a:ext cx="9144000" cy="6254750"/>
          </a:xfrm>
          <a:prstGeom prst="rect">
            <a:avLst/>
          </a:prstGeom>
          <a:noFill/>
          <a:ln w="9525">
            <a:noFill/>
            <a:miter lim="800000"/>
            <a:headEnd/>
            <a:tailEnd/>
          </a:ln>
        </p:spPr>
      </p:pic>
      <p:sp>
        <p:nvSpPr>
          <p:cNvPr id="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9A1D0DEB-ECE6-4E78-8278-E38AEA60FF2E}" type="slidenum">
              <a:rPr lang="ja-JP" altLang="en-US" sz="1400"/>
              <a:pPr algn="r"/>
              <a:t>22</a:t>
            </a:fld>
            <a:endParaRPr lang="en-US" altLang="ja-JP" sz="1400"/>
          </a:p>
        </p:txBody>
      </p:sp>
      <p:sp>
        <p:nvSpPr>
          <p:cNvPr id="8" name="Rectangle 2"/>
          <p:cNvSpPr>
            <a:spLocks noChangeArrowheads="1"/>
          </p:cNvSpPr>
          <p:nvPr/>
        </p:nvSpPr>
        <p:spPr bwMode="auto">
          <a:xfrm>
            <a:off x="2411760" y="71413"/>
            <a:ext cx="6732241"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en-US" altLang="ja-JP" b="1" kern="0" dirty="0" smtClean="0">
                <a:solidFill>
                  <a:srgbClr val="FF0000"/>
                </a:solidFill>
                <a:latin typeface="黑体" pitchFamily="49" charset="-122"/>
                <a:ea typeface="黑体" pitchFamily="49" charset="-122"/>
              </a:rPr>
              <a:t>JPS-900+GC/FID</a:t>
            </a:r>
            <a:r>
              <a:rPr lang="ja-JP" altLang="en-US" b="1" kern="0" dirty="0" smtClean="0">
                <a:solidFill>
                  <a:srgbClr val="FF0000"/>
                </a:solidFill>
                <a:latin typeface="黑体" pitchFamily="49" charset="-122"/>
                <a:ea typeface="黑体" pitchFamily="49" charset="-122"/>
              </a:rPr>
              <a:t> </a:t>
            </a:r>
            <a:r>
              <a:rPr lang="zh-CN" altLang="en-US" b="1" kern="0" dirty="0" smtClean="0">
                <a:solidFill>
                  <a:srgbClr val="FF0000"/>
                </a:solidFill>
                <a:latin typeface="黑体" pitchFamily="49" charset="-122"/>
                <a:ea typeface="黑体" pitchFamily="49" charset="-122"/>
              </a:rPr>
              <a:t>对于未知样品的定量尝试</a:t>
            </a:r>
            <a:endParaRPr lang="en-US" altLang="ja-JP" b="1" kern="0" dirty="0" smtClean="0">
              <a:solidFill>
                <a:srgbClr val="FF0000"/>
              </a:solidFill>
              <a:latin typeface="黑体" pitchFamily="49" charset="-122"/>
              <a:ea typeface="黑体" pitchFamily="49" charset="-122"/>
            </a:endParaRPr>
          </a:p>
        </p:txBody>
      </p:sp>
      <p:graphicFrame>
        <p:nvGraphicFramePr>
          <p:cNvPr id="9" name="Group 182"/>
          <p:cNvGraphicFramePr>
            <a:graphicFrameLocks noGrp="1"/>
          </p:cNvGraphicFramePr>
          <p:nvPr/>
        </p:nvGraphicFramePr>
        <p:xfrm>
          <a:off x="4140200" y="1125538"/>
          <a:ext cx="4175125" cy="2743200"/>
        </p:xfrm>
        <a:graphic>
          <a:graphicData uri="http://schemas.openxmlformats.org/drawingml/2006/table">
            <a:tbl>
              <a:tblPr/>
              <a:tblGrid>
                <a:gridCol w="1739900"/>
                <a:gridCol w="1325563"/>
                <a:gridCol w="1109662"/>
              </a:tblGrid>
              <a:tr h="171450">
                <a:tc grid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SBR-f (5 times analysis)</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Peak Name</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Butadiene</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Styrene</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f02-(SBR-f) 1</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55.04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44.96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f04-(SBR-f) 2</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54.51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45.49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f06-(SBR-f) 3</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53.83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46.17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f08-(SBR-f) 4</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54.14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45.86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f10-(SBR-f) 5</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54.14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45.86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Average</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54.33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45.67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1" lang="en-US" altLang="ja-JP" sz="1200" b="1" i="0" u="none" strike="noStrike" cap="none" normalizeH="0" baseline="0" dirty="0" smtClean="0">
                          <a:ln>
                            <a:noFill/>
                          </a:ln>
                          <a:solidFill>
                            <a:srgbClr val="000000"/>
                          </a:solidFill>
                          <a:effectLst/>
                          <a:latin typeface="+mn-lt"/>
                          <a:ea typeface="ＭＳ Ｐゴシック" charset="-128"/>
                        </a:rPr>
                        <a:t>Standard Deviation</a:t>
                      </a:r>
                      <a:endParaRPr kumimoji="1" lang="ja-JP" altLang="en-US"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0.46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0.46 </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CV (%)</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mn-lt"/>
                          <a:ea typeface="ＭＳ Ｐゴシック" charset="-128"/>
                        </a:rPr>
                        <a:t>0.85%</a:t>
                      </a:r>
                      <a:endParaRPr kumimoji="1" lang="en-US" altLang="ja-JP" sz="1200" b="1"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mn-lt"/>
                          <a:ea typeface="ＭＳ Ｐゴシック" charset="-128"/>
                        </a:rPr>
                        <a:t>1.02%</a:t>
                      </a:r>
                      <a:endParaRPr kumimoji="1" lang="en-US" altLang="ja-JP" sz="1200" b="1"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23</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D9786388-113D-4CC1-977D-2CB36F48A77C}" type="slidenum">
              <a:rPr lang="ja-JP" altLang="en-US" sz="1400"/>
              <a:pPr algn="r"/>
              <a:t>23</a:t>
            </a:fld>
            <a:endParaRPr lang="en-US" altLang="ja-JP" sz="1400"/>
          </a:p>
        </p:txBody>
      </p:sp>
      <p:graphicFrame>
        <p:nvGraphicFramePr>
          <p:cNvPr id="7" name="Group 163"/>
          <p:cNvGraphicFramePr>
            <a:graphicFrameLocks noGrp="1"/>
          </p:cNvGraphicFramePr>
          <p:nvPr/>
        </p:nvGraphicFramePr>
        <p:xfrm>
          <a:off x="827584" y="2420938"/>
          <a:ext cx="7416822" cy="2377440"/>
        </p:xfrm>
        <a:graphic>
          <a:graphicData uri="http://schemas.openxmlformats.org/drawingml/2006/table">
            <a:tbl>
              <a:tblPr/>
              <a:tblGrid>
                <a:gridCol w="1483037"/>
                <a:gridCol w="1484673"/>
                <a:gridCol w="1483038"/>
                <a:gridCol w="1483037"/>
                <a:gridCol w="1483037"/>
              </a:tblGrid>
              <a:tr h="260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mn-lt"/>
                          <a:ea typeface="ＭＳ Ｐゴシック" charset="-128"/>
                        </a:rPr>
                        <a:t>Area(%)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Butadiene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Styrene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mn-lt"/>
                          <a:ea typeface="ＭＳ Ｐゴシック" charset="-128"/>
                        </a:rPr>
                        <a:t>St(%)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zh-CN" altLang="en-US" sz="2000" b="1" i="0" u="none" strike="noStrike" cap="none" normalizeH="0" baseline="0" dirty="0" smtClean="0">
                          <a:ln>
                            <a:noFill/>
                          </a:ln>
                          <a:solidFill>
                            <a:schemeClr val="tx1"/>
                          </a:solidFill>
                          <a:effectLst/>
                          <a:latin typeface="+mn-lt"/>
                          <a:ea typeface="ＭＳ Ｐゴシック" charset="-128"/>
                        </a:rPr>
                        <a:t>实际比例</a:t>
                      </a:r>
                      <a:endParaRPr kumimoji="1" lang="en-US" altLang="ja-JP" sz="2000" b="1" i="0" u="none" strike="noStrike" cap="none" normalizeH="0" baseline="0" dirty="0" smtClean="0">
                        <a:ln>
                          <a:noFill/>
                        </a:ln>
                        <a:solidFill>
                          <a:schemeClr val="tx1"/>
                        </a:solidFill>
                        <a:effectLst/>
                        <a:latin typeface="+mn-lt"/>
                        <a:ea typeface="ＭＳ Ｐゴシック" charset="-128"/>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mn-lt"/>
                          <a:ea typeface="ＭＳ Ｐゴシック" charset="-128"/>
                        </a:rPr>
                        <a:t>SBR-a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53.20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46.80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24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mn-lt"/>
                          <a:ea typeface="ＭＳ Ｐゴシック" charset="-128"/>
                        </a:rPr>
                        <a:t>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SBR-b</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53.19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46.81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24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mn-lt"/>
                          <a:ea typeface="ＭＳ Ｐゴシック" charset="-128"/>
                        </a:rPr>
                        <a:t>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SBR-c</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54.35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45.65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23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mn-lt"/>
                          <a:ea typeface="ＭＳ Ｐゴシック" charset="-128"/>
                        </a:rPr>
                        <a:t>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SBR-e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34.22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65.78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41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mn-lt"/>
                          <a:ea typeface="ＭＳ Ｐゴシック" charset="-128"/>
                        </a:rPr>
                        <a:t>43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5050"/>
                    </a:solidFill>
                  </a:tcPr>
                </a:tc>
              </a:tr>
              <a:tr h="2603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SBR-f</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mn-lt"/>
                          <a:ea typeface="ＭＳ Ｐゴシック" charset="-128"/>
                        </a:rPr>
                        <a:t>54.33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mn-lt"/>
                          <a:ea typeface="ＭＳ Ｐゴシック" charset="-128"/>
                        </a:rPr>
                        <a:t>45.67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mn-lt"/>
                          <a:ea typeface="ＭＳ Ｐゴシック" charset="-128"/>
                        </a:rPr>
                        <a:t>23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mn-lt"/>
                          <a:ea typeface="ＭＳ Ｐゴシック" charset="-128"/>
                        </a:rPr>
                        <a:t>23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Rectangle 2"/>
          <p:cNvSpPr>
            <a:spLocks noChangeArrowheads="1"/>
          </p:cNvSpPr>
          <p:nvPr/>
        </p:nvSpPr>
        <p:spPr bwMode="auto">
          <a:xfrm>
            <a:off x="0" y="981075"/>
            <a:ext cx="9144000" cy="865188"/>
          </a:xfrm>
          <a:prstGeom prst="rect">
            <a:avLst/>
          </a:prstGeom>
          <a:noFill/>
          <a:ln w="9525">
            <a:noFill/>
            <a:miter lim="800000"/>
            <a:headEnd/>
            <a:tailEnd/>
          </a:ln>
        </p:spPr>
        <p:txBody>
          <a:bodyPr anchor="ctr"/>
          <a:lstStyle/>
          <a:p>
            <a:pPr algn="ctr"/>
            <a:r>
              <a:rPr lang="zh-CN" altLang="en-US" sz="2800" b="1" dirty="0" smtClean="0">
                <a:solidFill>
                  <a:srgbClr val="000000"/>
                </a:solidFill>
                <a:latin typeface="黑体" pitchFamily="49" charset="-122"/>
                <a:ea typeface="黑体" pitchFamily="49" charset="-122"/>
              </a:rPr>
              <a:t>根据曲线推定比例结果</a:t>
            </a:r>
            <a:endParaRPr lang="ja-JP" altLang="en-US" sz="2800" b="1" dirty="0">
              <a:solidFill>
                <a:srgbClr val="000000"/>
              </a:solidFill>
              <a:latin typeface="黑体" pitchFamily="49" charset="-122"/>
              <a:ea typeface="黑体" pitchFamily="49" charset="-122"/>
            </a:endParaRPr>
          </a:p>
        </p:txBody>
      </p:sp>
      <p:sp>
        <p:nvSpPr>
          <p:cNvPr id="9" name="Rectangle 2"/>
          <p:cNvSpPr>
            <a:spLocks noChangeArrowheads="1"/>
          </p:cNvSpPr>
          <p:nvPr/>
        </p:nvSpPr>
        <p:spPr bwMode="auto">
          <a:xfrm>
            <a:off x="2411760" y="71413"/>
            <a:ext cx="6732241"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en-US" altLang="ja-JP" b="1" kern="0" dirty="0" smtClean="0">
                <a:solidFill>
                  <a:srgbClr val="FF0000"/>
                </a:solidFill>
                <a:latin typeface="黑体" pitchFamily="49" charset="-122"/>
                <a:ea typeface="黑体" pitchFamily="49" charset="-122"/>
              </a:rPr>
              <a:t>JPS-900+GC/FID</a:t>
            </a:r>
            <a:r>
              <a:rPr lang="ja-JP" altLang="en-US" b="1" kern="0" dirty="0" smtClean="0">
                <a:solidFill>
                  <a:srgbClr val="FF0000"/>
                </a:solidFill>
                <a:latin typeface="黑体" pitchFamily="49" charset="-122"/>
                <a:ea typeface="黑体" pitchFamily="49" charset="-122"/>
              </a:rPr>
              <a:t> </a:t>
            </a:r>
            <a:r>
              <a:rPr lang="zh-CN" altLang="en-US" b="1" kern="0" dirty="0" smtClean="0">
                <a:solidFill>
                  <a:srgbClr val="FF0000"/>
                </a:solidFill>
                <a:latin typeface="黑体" pitchFamily="49" charset="-122"/>
                <a:ea typeface="黑体" pitchFamily="49" charset="-122"/>
              </a:rPr>
              <a:t>对于未知样品的定量尝试</a:t>
            </a:r>
            <a:endParaRPr lang="en-US" altLang="ja-JP" b="1" kern="0" dirty="0" smtClean="0">
              <a:solidFill>
                <a:srgbClr val="FF0000"/>
              </a:solidFill>
              <a:latin typeface="黑体" pitchFamily="49" charset="-122"/>
              <a:ea typeface="黑体"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3</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en-US" altLang="ja-JP" sz="1300" b="1" dirty="0" smtClean="0">
                <a:ea typeface="HGS創英角ｺﾞｼｯｸUB" pitchFamily="50" charset="-128"/>
              </a:rPr>
              <a:t>Automated Curie Point Pyrolyzer</a:t>
            </a:r>
            <a:r>
              <a:rPr lang="en-US" altLang="ja-JP" sz="1400" b="1" dirty="0" smtClean="0">
                <a:ea typeface="HGS創英角ｺﾞｼｯｸUB" pitchFamily="50" charset="-128"/>
              </a:rPr>
              <a:t>JPS-900</a:t>
            </a:r>
            <a:endParaRPr lang="ja-JP" altLang="en-US" sz="14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テキスト ボックス 9"/>
          <p:cNvSpPr txBox="1"/>
          <p:nvPr/>
        </p:nvSpPr>
        <p:spPr>
          <a:xfrm>
            <a:off x="395536" y="836712"/>
            <a:ext cx="1417762" cy="408319"/>
          </a:xfrm>
          <a:prstGeom prst="rect">
            <a:avLst/>
          </a:prstGeom>
          <a:noFill/>
        </p:spPr>
        <p:txBody>
          <a:bodyPr wrap="none" lIns="99569" tIns="49785" rIns="99569" bIns="49785" rtlCol="0">
            <a:spAutoFit/>
          </a:bodyPr>
          <a:lstStyle/>
          <a:p>
            <a:pPr>
              <a:buFont typeface="Wingdings" pitchFamily="2" charset="2"/>
              <a:buChar char="n"/>
            </a:pPr>
            <a:r>
              <a:rPr lang="zh-CN" altLang="en-US" sz="2000" dirty="0" smtClean="0">
                <a:latin typeface="黑体" pitchFamily="49" charset="-122"/>
                <a:ea typeface="黑体" pitchFamily="49" charset="-122"/>
              </a:rPr>
              <a:t>技术参数</a:t>
            </a:r>
            <a:endParaRPr lang="ja-JP" altLang="en-US" sz="2000" dirty="0">
              <a:latin typeface="黑体" pitchFamily="49" charset="-122"/>
              <a:ea typeface="黑体" pitchFamily="49" charset="-122"/>
            </a:endParaRPr>
          </a:p>
        </p:txBody>
      </p:sp>
      <p:graphicFrame>
        <p:nvGraphicFramePr>
          <p:cNvPr id="7" name="表 11"/>
          <p:cNvGraphicFramePr>
            <a:graphicFrameLocks noGrp="1"/>
          </p:cNvGraphicFramePr>
          <p:nvPr/>
        </p:nvGraphicFramePr>
        <p:xfrm>
          <a:off x="4932040" y="1484784"/>
          <a:ext cx="3888432" cy="4540921"/>
        </p:xfrm>
        <a:graphic>
          <a:graphicData uri="http://schemas.openxmlformats.org/drawingml/2006/table">
            <a:tbl>
              <a:tblPr/>
              <a:tblGrid>
                <a:gridCol w="1234870"/>
                <a:gridCol w="2653562"/>
              </a:tblGrid>
              <a:tr h="456950">
                <a:tc>
                  <a:txBody>
                    <a:bodyPr/>
                    <a:lstStyle/>
                    <a:p>
                      <a:pPr algn="ctr" fontAlgn="ctr"/>
                      <a:r>
                        <a:rPr lang="ja-JP" altLang="en-US" sz="1600" b="1" i="0" u="none" strike="noStrike" dirty="0" smtClean="0">
                          <a:solidFill>
                            <a:srgbClr val="FFFFFF"/>
                          </a:solidFill>
                          <a:latin typeface="黑体" pitchFamily="49" charset="-122"/>
                          <a:ea typeface="黑体" pitchFamily="49" charset="-122"/>
                        </a:rPr>
                        <a:t>　</a:t>
                      </a:r>
                      <a:endParaRPr lang="ja-JP" altLang="en-US" sz="1600" b="1" i="0" u="none" strike="noStrike" dirty="0">
                        <a:solidFill>
                          <a:srgbClr val="FFFFFF"/>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r>
                        <a:rPr kumimoji="1" lang="zh-CN" altLang="en-US" sz="1600" dirty="0" smtClean="0">
                          <a:latin typeface="黑体" pitchFamily="49" charset="-122"/>
                          <a:ea typeface="黑体" pitchFamily="49" charset="-122"/>
                        </a:rPr>
                        <a:t>控制器单元</a:t>
                      </a:r>
                      <a:endParaRPr kumimoji="1" lang="ja-JP" altLang="en-US" sz="1600" dirty="0">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439490">
                <a:tc>
                  <a:txBody>
                    <a:bodyPr/>
                    <a:lstStyle/>
                    <a:p>
                      <a:pPr algn="ctr" fontAlgn="ctr"/>
                      <a:r>
                        <a:rPr lang="ja-JP" altLang="en-US" sz="1600" b="0" i="0" u="none" strike="noStrike" dirty="0" smtClean="0">
                          <a:solidFill>
                            <a:srgbClr val="000000"/>
                          </a:solidFill>
                          <a:latin typeface="黑体" pitchFamily="49" charset="-122"/>
                          <a:ea typeface="黑体" pitchFamily="49" charset="-122"/>
                        </a:rPr>
                        <a:t> </a:t>
                      </a:r>
                      <a:r>
                        <a:rPr lang="zh-CN" altLang="en-US" sz="1600" b="0" i="0" u="none" strike="noStrike" dirty="0" smtClean="0">
                          <a:solidFill>
                            <a:srgbClr val="000000"/>
                          </a:solidFill>
                          <a:latin typeface="黑体" pitchFamily="49" charset="-122"/>
                          <a:ea typeface="黑体" pitchFamily="49" charset="-122"/>
                        </a:rPr>
                        <a:t>加热方法</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smtClean="0">
                          <a:solidFill>
                            <a:srgbClr val="000000"/>
                          </a:solidFill>
                          <a:latin typeface="黑体" pitchFamily="49" charset="-122"/>
                          <a:ea typeface="黑体" pitchFamily="49" charset="-122"/>
                        </a:rPr>
                        <a:t>高周波电磁法</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0760">
                <a:tc>
                  <a:txBody>
                    <a:bodyPr/>
                    <a:lstStyle/>
                    <a:p>
                      <a:pPr algn="ctr" fontAlgn="ctr"/>
                      <a:r>
                        <a:rPr lang="ja-JP" altLang="en-US" sz="1600" b="0" i="0" u="none" strike="noStrike" baseline="0" dirty="0" smtClean="0">
                          <a:solidFill>
                            <a:srgbClr val="000000"/>
                          </a:solidFill>
                          <a:latin typeface="黑体" pitchFamily="49" charset="-122"/>
                          <a:ea typeface="黑体" pitchFamily="49" charset="-122"/>
                        </a:rPr>
                        <a:t> </a:t>
                      </a:r>
                      <a:r>
                        <a:rPr lang="zh-CN" altLang="en-US" sz="1600" b="0" i="0" u="none" strike="noStrike" baseline="0" dirty="0" smtClean="0">
                          <a:solidFill>
                            <a:srgbClr val="000000"/>
                          </a:solidFill>
                          <a:latin typeface="黑体" pitchFamily="49" charset="-122"/>
                          <a:ea typeface="黑体" pitchFamily="49" charset="-122"/>
                        </a:rPr>
                        <a:t>输出</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latin typeface="黑体" pitchFamily="49" charset="-122"/>
                          <a:ea typeface="黑体" pitchFamily="49" charset="-122"/>
                        </a:rPr>
                        <a:t>600kHz,</a:t>
                      </a:r>
                      <a:r>
                        <a:rPr lang="en-US" altLang="ja-JP" sz="1600" b="0" i="0" u="none" strike="noStrike" baseline="0" dirty="0" smtClean="0">
                          <a:solidFill>
                            <a:srgbClr val="000000"/>
                          </a:solidFill>
                          <a:latin typeface="黑体" pitchFamily="49" charset="-122"/>
                          <a:ea typeface="黑体" pitchFamily="49" charset="-122"/>
                        </a:rPr>
                        <a:t> </a:t>
                      </a:r>
                      <a:r>
                        <a:rPr lang="en-US" altLang="ja-JP" sz="1600" b="0" i="0" u="none" strike="noStrike" dirty="0" smtClean="0">
                          <a:solidFill>
                            <a:srgbClr val="000000"/>
                          </a:solidFill>
                          <a:latin typeface="黑体" pitchFamily="49" charset="-122"/>
                          <a:ea typeface="黑体" pitchFamily="49" charset="-122"/>
                        </a:rPr>
                        <a:t>48W</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680">
                <a:tc>
                  <a:txBody>
                    <a:bodyPr/>
                    <a:lstStyle/>
                    <a:p>
                      <a:pPr algn="ctr" fontAlgn="ctr"/>
                      <a:r>
                        <a:rPr lang="en-US" altLang="ja-JP" sz="1600" b="0" i="0" u="none" strike="noStrike" dirty="0" smtClean="0">
                          <a:solidFill>
                            <a:srgbClr val="000000"/>
                          </a:solidFill>
                          <a:latin typeface="黑体" pitchFamily="49" charset="-122"/>
                          <a:ea typeface="黑体" pitchFamily="49" charset="-122"/>
                        </a:rPr>
                        <a:t> </a:t>
                      </a:r>
                      <a:r>
                        <a:rPr lang="zh-CN" altLang="en-US" sz="1600" b="0" i="0" u="none" strike="noStrike" dirty="0" smtClean="0">
                          <a:solidFill>
                            <a:srgbClr val="000000"/>
                          </a:solidFill>
                          <a:latin typeface="黑体" pitchFamily="49" charset="-122"/>
                          <a:ea typeface="黑体" pitchFamily="49" charset="-122"/>
                        </a:rPr>
                        <a:t>信号</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latin typeface="黑体" pitchFamily="49" charset="-122"/>
                          <a:ea typeface="黑体" pitchFamily="49" charset="-122"/>
                        </a:rPr>
                        <a:t>GC</a:t>
                      </a:r>
                      <a:r>
                        <a:rPr lang="en-US" altLang="ja-JP" sz="1600" b="0" i="0" u="none" strike="noStrike" baseline="0" dirty="0" smtClean="0">
                          <a:solidFill>
                            <a:srgbClr val="000000"/>
                          </a:solidFill>
                          <a:latin typeface="黑体" pitchFamily="49" charset="-122"/>
                          <a:ea typeface="黑体" pitchFamily="49" charset="-122"/>
                        </a:rPr>
                        <a:t> </a:t>
                      </a:r>
                      <a:r>
                        <a:rPr lang="zh-CN" altLang="en-US" sz="1600" b="0" i="0" u="none" strike="noStrike" baseline="0" dirty="0" smtClean="0">
                          <a:solidFill>
                            <a:srgbClr val="000000"/>
                          </a:solidFill>
                          <a:latin typeface="黑体" pitchFamily="49" charset="-122"/>
                          <a:ea typeface="黑体" pitchFamily="49" charset="-122"/>
                        </a:rPr>
                        <a:t>远程控制</a:t>
                      </a:r>
                      <a:endParaRPr lang="zh-TW"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220">
                <a:tc>
                  <a:txBody>
                    <a:bodyPr/>
                    <a:lstStyle/>
                    <a:p>
                      <a:pPr algn="ctr" fontAlgn="ctr"/>
                      <a:r>
                        <a:rPr lang="ja-JP" altLang="en-US" sz="1600" b="0" i="0" u="none" strike="noStrike" dirty="0" smtClean="0">
                          <a:solidFill>
                            <a:srgbClr val="000000"/>
                          </a:solidFill>
                          <a:latin typeface="黑体" pitchFamily="49" charset="-122"/>
                          <a:ea typeface="黑体" pitchFamily="49" charset="-122"/>
                        </a:rPr>
                        <a:t> </a:t>
                      </a:r>
                      <a:r>
                        <a:rPr lang="zh-CN" altLang="en-US" sz="1600" b="0" i="0" u="none" strike="noStrike" dirty="0" smtClean="0">
                          <a:solidFill>
                            <a:srgbClr val="000000"/>
                          </a:solidFill>
                          <a:latin typeface="黑体" pitchFamily="49" charset="-122"/>
                          <a:ea typeface="黑体" pitchFamily="49" charset="-122"/>
                        </a:rPr>
                        <a:t>操作面板</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latin typeface="黑体" pitchFamily="49" charset="-122"/>
                          <a:ea typeface="黑体" pitchFamily="49" charset="-122"/>
                        </a:rPr>
                        <a:t>5.7</a:t>
                      </a:r>
                      <a:r>
                        <a:rPr lang="en-US" altLang="ja-JP" sz="1600" b="0" i="0" u="none" strike="noStrike" baseline="0" dirty="0" smtClean="0">
                          <a:solidFill>
                            <a:srgbClr val="000000"/>
                          </a:solidFill>
                          <a:latin typeface="黑体" pitchFamily="49" charset="-122"/>
                          <a:ea typeface="黑体" pitchFamily="49" charset="-122"/>
                        </a:rPr>
                        <a:t> </a:t>
                      </a:r>
                      <a:r>
                        <a:rPr lang="zh-CN" altLang="en-US" sz="1600" b="0" i="0" u="none" strike="noStrike" baseline="0" dirty="0" smtClean="0">
                          <a:solidFill>
                            <a:srgbClr val="000000"/>
                          </a:solidFill>
                          <a:latin typeface="黑体" pitchFamily="49" charset="-122"/>
                          <a:ea typeface="黑体" pitchFamily="49" charset="-122"/>
                        </a:rPr>
                        <a:t>英寸控制面板</a:t>
                      </a:r>
                      <a:endParaRPr lang="zh-TW"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165">
                <a:tc>
                  <a:txBody>
                    <a:bodyPr/>
                    <a:lstStyle/>
                    <a:p>
                      <a:pPr algn="ctr" fontAlgn="ctr"/>
                      <a:r>
                        <a:rPr lang="zh-CN" altLang="en-US" sz="1600" b="0" i="0" u="none" strike="noStrike" dirty="0" smtClean="0">
                          <a:solidFill>
                            <a:srgbClr val="000000"/>
                          </a:solidFill>
                          <a:latin typeface="黑体" pitchFamily="49" charset="-122"/>
                          <a:ea typeface="黑体" pitchFamily="49" charset="-122"/>
                        </a:rPr>
                        <a:t>分析时长</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latin typeface="黑体" pitchFamily="49" charset="-122"/>
                          <a:ea typeface="黑体" pitchFamily="49" charset="-122"/>
                        </a:rPr>
                        <a:t>1</a:t>
                      </a:r>
                      <a:r>
                        <a:rPr lang="ja-JP" altLang="en-US" sz="1600" b="0" i="0" u="none" strike="noStrike" baseline="0" dirty="0" smtClean="0">
                          <a:solidFill>
                            <a:srgbClr val="000000"/>
                          </a:solidFill>
                          <a:latin typeface="黑体" pitchFamily="49" charset="-122"/>
                          <a:ea typeface="黑体" pitchFamily="49" charset="-122"/>
                        </a:rPr>
                        <a:t> </a:t>
                      </a:r>
                      <a:r>
                        <a:rPr lang="en-US" altLang="ja-JP" sz="1600" b="0" i="0" u="none" strike="noStrike" baseline="0" dirty="0" smtClean="0">
                          <a:solidFill>
                            <a:srgbClr val="000000"/>
                          </a:solidFill>
                          <a:latin typeface="黑体" pitchFamily="49" charset="-122"/>
                          <a:ea typeface="黑体" pitchFamily="49" charset="-122"/>
                        </a:rPr>
                        <a:t>to </a:t>
                      </a:r>
                      <a:r>
                        <a:rPr lang="en-US" altLang="ja-JP" sz="1600" b="0" i="0" u="none" strike="noStrike" dirty="0" smtClean="0">
                          <a:solidFill>
                            <a:srgbClr val="000000"/>
                          </a:solidFill>
                          <a:latin typeface="黑体" pitchFamily="49" charset="-122"/>
                          <a:ea typeface="黑体" pitchFamily="49" charset="-122"/>
                        </a:rPr>
                        <a:t>999 seconds</a:t>
                      </a: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165">
                <a:tc>
                  <a:txBody>
                    <a:bodyPr/>
                    <a:lstStyle/>
                    <a:p>
                      <a:pPr algn="ctr" fontAlgn="ctr"/>
                      <a:r>
                        <a:rPr lang="ja-JP" altLang="en-US" sz="1600" b="0" i="0" u="none" strike="noStrike" dirty="0" smtClean="0">
                          <a:solidFill>
                            <a:srgbClr val="000000"/>
                          </a:solidFill>
                          <a:latin typeface="黑体" pitchFamily="49" charset="-122"/>
                          <a:ea typeface="黑体" pitchFamily="49" charset="-122"/>
                        </a:rPr>
                        <a:t> </a:t>
                      </a:r>
                      <a:r>
                        <a:rPr lang="zh-CN" altLang="en-US" sz="1600" b="0" i="0" u="none" strike="noStrike" dirty="0" smtClean="0">
                          <a:solidFill>
                            <a:srgbClr val="000000"/>
                          </a:solidFill>
                          <a:latin typeface="黑体" pitchFamily="49" charset="-122"/>
                          <a:ea typeface="黑体" pitchFamily="49" charset="-122"/>
                        </a:rPr>
                        <a:t>分析间隔</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zh-CN" altLang="en-US" sz="1600" b="0" i="0" u="none" strike="noStrike" dirty="0" smtClean="0">
                          <a:solidFill>
                            <a:srgbClr val="000000"/>
                          </a:solidFill>
                          <a:latin typeface="黑体" pitchFamily="49" charset="-122"/>
                          <a:ea typeface="黑体" pitchFamily="49" charset="-122"/>
                        </a:rPr>
                        <a:t>控制面板控制</a:t>
                      </a:r>
                      <a:endParaRPr lang="zh-TW" altLang="en-US" sz="1600" b="0" i="0" u="none" strike="noStrike" dirty="0" smtClean="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492">
                <a:tc>
                  <a:txBody>
                    <a:bodyPr/>
                    <a:lstStyle/>
                    <a:p>
                      <a:pPr algn="ctr" fontAlgn="ctr"/>
                      <a:r>
                        <a:rPr lang="ja-JP" altLang="en-US" sz="1600" b="0" i="0" u="none" strike="noStrike" dirty="0" smtClean="0">
                          <a:solidFill>
                            <a:srgbClr val="000000"/>
                          </a:solidFill>
                          <a:latin typeface="黑体" pitchFamily="49" charset="-122"/>
                          <a:ea typeface="黑体" pitchFamily="49" charset="-122"/>
                        </a:rPr>
                        <a:t> </a:t>
                      </a:r>
                      <a:r>
                        <a:rPr lang="zh-CN" altLang="en-US" sz="1600" b="0" i="0" u="none" strike="noStrike" dirty="0" smtClean="0">
                          <a:solidFill>
                            <a:srgbClr val="000000"/>
                          </a:solidFill>
                          <a:latin typeface="黑体" pitchFamily="49" charset="-122"/>
                          <a:ea typeface="黑体" pitchFamily="49" charset="-122"/>
                        </a:rPr>
                        <a:t>吹扫时间</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zh-CN" altLang="en-US" sz="1600" b="0" i="0" u="none" strike="noStrike" dirty="0" smtClean="0">
                          <a:solidFill>
                            <a:srgbClr val="000000"/>
                          </a:solidFill>
                          <a:latin typeface="黑体" pitchFamily="49" charset="-122"/>
                          <a:ea typeface="黑体" pitchFamily="49" charset="-122"/>
                        </a:rPr>
                        <a:t>控制面板控制</a:t>
                      </a:r>
                      <a:endParaRPr lang="zh-TW" altLang="en-US" sz="1600" b="0" i="0" u="none" strike="noStrike" dirty="0" smtClean="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895">
                <a:tc>
                  <a:txBody>
                    <a:bodyPr/>
                    <a:lstStyle/>
                    <a:p>
                      <a:pPr algn="ctr" fontAlgn="ctr"/>
                      <a:r>
                        <a:rPr lang="en-US" altLang="ja-JP" sz="1600" b="0" i="0" u="none" strike="noStrike" dirty="0" smtClean="0">
                          <a:solidFill>
                            <a:srgbClr val="000000"/>
                          </a:solidFill>
                          <a:latin typeface="黑体" pitchFamily="49" charset="-122"/>
                          <a:ea typeface="黑体" pitchFamily="49" charset="-122"/>
                        </a:rPr>
                        <a:t> </a:t>
                      </a:r>
                      <a:r>
                        <a:rPr lang="zh-CN" altLang="en-US" sz="1600" b="0" i="0" u="none" strike="noStrike" dirty="0" smtClean="0">
                          <a:solidFill>
                            <a:srgbClr val="000000"/>
                          </a:solidFill>
                          <a:latin typeface="黑体" pitchFamily="49" charset="-122"/>
                          <a:ea typeface="黑体" pitchFamily="49" charset="-122"/>
                        </a:rPr>
                        <a:t>加热控制</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zh-CN" altLang="en-US" sz="1600" b="0" i="0" u="none" strike="noStrike" dirty="0" smtClean="0">
                          <a:solidFill>
                            <a:srgbClr val="000000"/>
                          </a:solidFill>
                          <a:latin typeface="黑体" pitchFamily="49" charset="-122"/>
                          <a:ea typeface="黑体" pitchFamily="49" charset="-122"/>
                        </a:rPr>
                        <a:t>控制面板控制</a:t>
                      </a:r>
                      <a:endParaRPr lang="zh-TW" altLang="en-US" sz="1600" b="0" i="0" u="none" strike="noStrike" dirty="0" smtClean="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895">
                <a:tc>
                  <a:txBody>
                    <a:bodyPr/>
                    <a:lstStyle/>
                    <a:p>
                      <a:pPr algn="ctr" fontAlgn="ctr"/>
                      <a:r>
                        <a:rPr lang="ja-JP" altLang="en-US" sz="1600" b="0" i="0" u="none" strike="noStrike" dirty="0" smtClean="0">
                          <a:solidFill>
                            <a:srgbClr val="000000"/>
                          </a:solidFill>
                          <a:latin typeface="黑体" pitchFamily="49" charset="-122"/>
                          <a:ea typeface="黑体" pitchFamily="49" charset="-122"/>
                        </a:rPr>
                        <a:t> </a:t>
                      </a:r>
                      <a:r>
                        <a:rPr lang="zh-CN" altLang="en-US" sz="1600" b="0" i="0" u="none" strike="noStrike" dirty="0" smtClean="0">
                          <a:solidFill>
                            <a:srgbClr val="000000"/>
                          </a:solidFill>
                          <a:latin typeface="黑体" pitchFamily="49" charset="-122"/>
                          <a:ea typeface="黑体" pitchFamily="49" charset="-122"/>
                        </a:rPr>
                        <a:t>尺寸</a:t>
                      </a:r>
                      <a:r>
                        <a:rPr lang="en-US" altLang="ja-JP" sz="1600" b="0" i="0" u="none" strike="noStrike" baseline="0" dirty="0" smtClean="0">
                          <a:solidFill>
                            <a:srgbClr val="000000"/>
                          </a:solidFill>
                          <a:latin typeface="黑体" pitchFamily="49" charset="-122"/>
                          <a:ea typeface="黑体" pitchFamily="49" charset="-122"/>
                        </a:rPr>
                        <a:t> (</a:t>
                      </a:r>
                      <a:r>
                        <a:rPr lang="en-US" altLang="ja-JP" sz="1600" b="0" i="0" u="none" strike="noStrike" dirty="0" smtClean="0">
                          <a:solidFill>
                            <a:srgbClr val="000000"/>
                          </a:solidFill>
                          <a:latin typeface="黑体" pitchFamily="49" charset="-122"/>
                          <a:ea typeface="黑体" pitchFamily="49" charset="-122"/>
                        </a:rPr>
                        <a:t>mm</a:t>
                      </a:r>
                      <a:r>
                        <a:rPr lang="en-US" altLang="ja-JP" sz="1600" b="0" i="0" u="none" strike="noStrike" dirty="0">
                          <a:solidFill>
                            <a:srgbClr val="000000"/>
                          </a:solidFill>
                          <a:latin typeface="黑体" pitchFamily="49" charset="-122"/>
                          <a:ea typeface="黑体" pitchFamily="49" charset="-122"/>
                        </a:rPr>
                        <a:t>)</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en-US" altLang="ja-JP" sz="1600" b="0" i="0" u="none" strike="noStrike" dirty="0" smtClean="0">
                          <a:solidFill>
                            <a:srgbClr val="000000"/>
                          </a:solidFill>
                          <a:latin typeface="黑体" pitchFamily="49" charset="-122"/>
                          <a:ea typeface="黑体" pitchFamily="49" charset="-122"/>
                        </a:rPr>
                        <a:t>180</a:t>
                      </a:r>
                      <a:r>
                        <a:rPr lang="ja-JP" altLang="en-US" sz="1600" b="0" i="0" u="none" strike="noStrike" baseline="0" dirty="0" smtClean="0">
                          <a:solidFill>
                            <a:srgbClr val="000000"/>
                          </a:solidFill>
                          <a:latin typeface="黑体" pitchFamily="49" charset="-122"/>
                          <a:ea typeface="黑体" pitchFamily="49" charset="-122"/>
                        </a:rPr>
                        <a:t> </a:t>
                      </a:r>
                      <a:r>
                        <a:rPr lang="en-US" altLang="ja-JP" sz="1600" b="0" i="0" u="none" strike="noStrike" baseline="0" dirty="0" smtClean="0">
                          <a:solidFill>
                            <a:srgbClr val="000000"/>
                          </a:solidFill>
                          <a:latin typeface="黑体" pitchFamily="49" charset="-122"/>
                          <a:ea typeface="黑体" pitchFamily="49" charset="-122"/>
                        </a:rPr>
                        <a:t>(</a:t>
                      </a:r>
                      <a:r>
                        <a:rPr lang="en-US" altLang="ja-JP" sz="1600" b="0" i="0" u="none" strike="noStrike" dirty="0" smtClean="0">
                          <a:solidFill>
                            <a:srgbClr val="000000"/>
                          </a:solidFill>
                          <a:latin typeface="黑体" pitchFamily="49" charset="-122"/>
                          <a:ea typeface="黑体" pitchFamily="49" charset="-122"/>
                        </a:rPr>
                        <a:t>W)</a:t>
                      </a:r>
                      <a:r>
                        <a:rPr lang="en-US" altLang="ja-JP" sz="1600" b="0" i="0" u="none" strike="noStrike" baseline="0" dirty="0" smtClean="0">
                          <a:solidFill>
                            <a:srgbClr val="000000"/>
                          </a:solidFill>
                          <a:latin typeface="黑体" pitchFamily="49" charset="-122"/>
                          <a:ea typeface="黑体" pitchFamily="49" charset="-122"/>
                        </a:rPr>
                        <a:t> x </a:t>
                      </a:r>
                      <a:r>
                        <a:rPr lang="en-US" altLang="ja-JP" sz="1600" b="0" i="0" u="none" strike="noStrike" dirty="0" smtClean="0">
                          <a:solidFill>
                            <a:srgbClr val="000000"/>
                          </a:solidFill>
                          <a:latin typeface="黑体" pitchFamily="49" charset="-122"/>
                          <a:ea typeface="黑体" pitchFamily="49" charset="-122"/>
                        </a:rPr>
                        <a:t>390 (H)</a:t>
                      </a:r>
                      <a:r>
                        <a:rPr lang="en-US" altLang="ja-JP" sz="1600" b="0" i="0" u="none" strike="noStrike" baseline="0" dirty="0" smtClean="0">
                          <a:solidFill>
                            <a:srgbClr val="000000"/>
                          </a:solidFill>
                          <a:latin typeface="黑体" pitchFamily="49" charset="-122"/>
                          <a:ea typeface="黑体" pitchFamily="49" charset="-122"/>
                        </a:rPr>
                        <a:t> x </a:t>
                      </a:r>
                      <a:r>
                        <a:rPr lang="en-US" altLang="ja-JP" sz="1600" b="0" i="0" u="none" strike="noStrike" dirty="0" smtClean="0">
                          <a:solidFill>
                            <a:srgbClr val="000000"/>
                          </a:solidFill>
                          <a:latin typeface="黑体" pitchFamily="49" charset="-122"/>
                          <a:ea typeface="黑体" pitchFamily="49" charset="-122"/>
                        </a:rPr>
                        <a:t>450(D)</a:t>
                      </a: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895">
                <a:tc>
                  <a:txBody>
                    <a:bodyPr/>
                    <a:lstStyle/>
                    <a:p>
                      <a:pPr algn="ctr" fontAlgn="ctr"/>
                      <a:r>
                        <a:rPr lang="ja-JP" altLang="en-US" sz="1600" b="0" i="0" u="none" strike="noStrike" dirty="0" smtClean="0">
                          <a:solidFill>
                            <a:srgbClr val="000000"/>
                          </a:solidFill>
                          <a:latin typeface="黑体" pitchFamily="49" charset="-122"/>
                          <a:ea typeface="黑体" pitchFamily="49" charset="-122"/>
                        </a:rPr>
                        <a:t> </a:t>
                      </a:r>
                      <a:r>
                        <a:rPr lang="zh-CN" altLang="en-US" sz="1600" b="0" i="0" u="none" strike="noStrike" dirty="0" smtClean="0">
                          <a:solidFill>
                            <a:srgbClr val="000000"/>
                          </a:solidFill>
                          <a:latin typeface="黑体" pitchFamily="49" charset="-122"/>
                          <a:ea typeface="黑体" pitchFamily="49" charset="-122"/>
                        </a:rPr>
                        <a:t>供电</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latin typeface="黑体" pitchFamily="49" charset="-122"/>
                          <a:ea typeface="黑体" pitchFamily="49" charset="-122"/>
                        </a:rPr>
                        <a:t>AC85</a:t>
                      </a:r>
                      <a:r>
                        <a:rPr lang="ja-JP" altLang="en-US" sz="1600" b="0" i="0" u="none" strike="noStrike" baseline="0" dirty="0" smtClean="0">
                          <a:solidFill>
                            <a:srgbClr val="000000"/>
                          </a:solidFill>
                          <a:latin typeface="黑体" pitchFamily="49" charset="-122"/>
                          <a:ea typeface="黑体" pitchFamily="49" charset="-122"/>
                        </a:rPr>
                        <a:t> </a:t>
                      </a:r>
                      <a:r>
                        <a:rPr lang="en-US" altLang="ja-JP" sz="1600" b="0" i="0" u="none" strike="noStrike" baseline="0" dirty="0" smtClean="0">
                          <a:solidFill>
                            <a:srgbClr val="000000"/>
                          </a:solidFill>
                          <a:latin typeface="黑体" pitchFamily="49" charset="-122"/>
                          <a:ea typeface="黑体" pitchFamily="49" charset="-122"/>
                        </a:rPr>
                        <a:t>to </a:t>
                      </a:r>
                      <a:r>
                        <a:rPr lang="en-US" altLang="ja-JP" sz="1600" b="0" i="0" u="none" strike="noStrike" dirty="0" smtClean="0">
                          <a:solidFill>
                            <a:srgbClr val="000000"/>
                          </a:solidFill>
                          <a:latin typeface="黑体" pitchFamily="49" charset="-122"/>
                          <a:ea typeface="黑体" pitchFamily="49" charset="-122"/>
                        </a:rPr>
                        <a:t>240V,</a:t>
                      </a:r>
                      <a:r>
                        <a:rPr lang="en-US" altLang="ja-JP" sz="1600" b="0" i="0" u="none" strike="noStrike" baseline="0" dirty="0" smtClean="0">
                          <a:solidFill>
                            <a:srgbClr val="000000"/>
                          </a:solidFill>
                          <a:latin typeface="黑体" pitchFamily="49" charset="-122"/>
                          <a:ea typeface="黑体" pitchFamily="49" charset="-122"/>
                        </a:rPr>
                        <a:t> </a:t>
                      </a:r>
                      <a:r>
                        <a:rPr lang="en-US" altLang="ja-JP" sz="1600" b="0" i="0" u="none" strike="noStrike" dirty="0" smtClean="0">
                          <a:solidFill>
                            <a:srgbClr val="000000"/>
                          </a:solidFill>
                          <a:latin typeface="黑体" pitchFamily="49" charset="-122"/>
                          <a:ea typeface="黑体" pitchFamily="49" charset="-122"/>
                        </a:rPr>
                        <a:t>8A</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4895">
                <a:tc>
                  <a:txBody>
                    <a:bodyPr/>
                    <a:lstStyle/>
                    <a:p>
                      <a:pPr algn="ctr" fontAlgn="ctr"/>
                      <a:r>
                        <a:rPr lang="ja-JP" altLang="en-US" sz="1600" b="0" i="0" u="none" strike="noStrike" dirty="0" smtClean="0">
                          <a:solidFill>
                            <a:srgbClr val="000000"/>
                          </a:solidFill>
                          <a:latin typeface="黑体" pitchFamily="49" charset="-122"/>
                          <a:ea typeface="黑体" pitchFamily="49" charset="-122"/>
                        </a:rPr>
                        <a:t> </a:t>
                      </a:r>
                      <a:r>
                        <a:rPr lang="zh-CN" altLang="en-US" sz="1600" b="0" i="0" u="none" strike="noStrike" dirty="0" smtClean="0">
                          <a:solidFill>
                            <a:srgbClr val="000000"/>
                          </a:solidFill>
                          <a:latin typeface="黑体" pitchFamily="49" charset="-122"/>
                          <a:ea typeface="黑体" pitchFamily="49" charset="-122"/>
                        </a:rPr>
                        <a:t>重量</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en-US" altLang="ja-JP" sz="1600" b="0" i="0" u="none" strike="noStrike" dirty="0" smtClean="0">
                          <a:solidFill>
                            <a:srgbClr val="000000"/>
                          </a:solidFill>
                          <a:latin typeface="黑体" pitchFamily="49" charset="-122"/>
                          <a:ea typeface="黑体" pitchFamily="49" charset="-122"/>
                        </a:rPr>
                        <a:t>15Kg</a:t>
                      </a:r>
                      <a:endParaRPr lang="ja-JP" altLang="en-US" sz="1600" b="0" i="0" u="none" strike="noStrike" dirty="0" smtClean="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表 48"/>
          <p:cNvGraphicFramePr>
            <a:graphicFrameLocks noGrp="1"/>
          </p:cNvGraphicFramePr>
          <p:nvPr/>
        </p:nvGraphicFramePr>
        <p:xfrm>
          <a:off x="395536" y="1484784"/>
          <a:ext cx="3816424" cy="4641844"/>
        </p:xfrm>
        <a:graphic>
          <a:graphicData uri="http://schemas.openxmlformats.org/drawingml/2006/table">
            <a:tbl>
              <a:tblPr/>
              <a:tblGrid>
                <a:gridCol w="1211410"/>
                <a:gridCol w="2605014"/>
              </a:tblGrid>
              <a:tr h="427368">
                <a:tc>
                  <a:txBody>
                    <a:bodyPr/>
                    <a:lstStyle/>
                    <a:p>
                      <a:pPr algn="ctr" fontAlgn="ctr"/>
                      <a:r>
                        <a:rPr lang="ja-JP" altLang="en-US" sz="1600" b="1" i="0" u="none" strike="noStrike" dirty="0" smtClean="0">
                          <a:solidFill>
                            <a:srgbClr val="FFFFFF"/>
                          </a:solidFill>
                          <a:latin typeface="黑体" pitchFamily="49" charset="-122"/>
                          <a:ea typeface="黑体" pitchFamily="49" charset="-122"/>
                        </a:rPr>
                        <a:t>　</a:t>
                      </a:r>
                      <a:endParaRPr lang="ja-JP" altLang="en-US" sz="1600" b="1" i="0" u="none" strike="noStrike" dirty="0">
                        <a:solidFill>
                          <a:srgbClr val="FFFFFF"/>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r>
                        <a:rPr kumimoji="1" lang="zh-CN" altLang="en-US" sz="1600" dirty="0" smtClean="0">
                          <a:latin typeface="黑体" pitchFamily="49" charset="-122"/>
                          <a:ea typeface="黑体" pitchFamily="49" charset="-122"/>
                        </a:rPr>
                        <a:t>进样器部分</a:t>
                      </a:r>
                      <a:endParaRPr kumimoji="1" lang="ja-JP" altLang="en-US" sz="1600" dirty="0">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r>
              <a:tr h="449532">
                <a:tc>
                  <a:txBody>
                    <a:bodyPr/>
                    <a:lstStyle/>
                    <a:p>
                      <a:pPr algn="ctr" fontAlgn="ctr"/>
                      <a:r>
                        <a:rPr lang="zh-CN" altLang="en-US" sz="1600" b="0" i="0" u="none" strike="noStrike" dirty="0" smtClean="0">
                          <a:solidFill>
                            <a:srgbClr val="000000"/>
                          </a:solidFill>
                          <a:latin typeface="黑体" pitchFamily="49" charset="-122"/>
                          <a:ea typeface="黑体" pitchFamily="49" charset="-122"/>
                        </a:rPr>
                        <a:t>样品数</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smtClean="0">
                          <a:solidFill>
                            <a:srgbClr val="000000"/>
                          </a:solidFill>
                          <a:latin typeface="黑体" pitchFamily="49" charset="-122"/>
                          <a:ea typeface="黑体" pitchFamily="49" charset="-122"/>
                        </a:rPr>
                        <a:t>最大</a:t>
                      </a:r>
                      <a:r>
                        <a:rPr lang="en-US" altLang="ja-JP" sz="1600" b="0" i="0" u="none" strike="noStrike" dirty="0" smtClean="0">
                          <a:solidFill>
                            <a:srgbClr val="000000"/>
                          </a:solidFill>
                          <a:latin typeface="黑体" pitchFamily="49" charset="-122"/>
                          <a:ea typeface="黑体" pitchFamily="49" charset="-122"/>
                        </a:rPr>
                        <a:t>40</a:t>
                      </a:r>
                      <a:r>
                        <a:rPr lang="zh-CN" altLang="en-US" sz="1600" b="0" i="0" u="none" strike="noStrike" dirty="0" smtClean="0">
                          <a:solidFill>
                            <a:srgbClr val="000000"/>
                          </a:solidFill>
                          <a:latin typeface="黑体" pitchFamily="49" charset="-122"/>
                          <a:ea typeface="黑体" pitchFamily="49" charset="-122"/>
                        </a:rPr>
                        <a:t>个</a:t>
                      </a:r>
                      <a:r>
                        <a:rPr lang="ja-JP" altLang="en-US" sz="1600" b="0" i="0" u="none" strike="noStrike" baseline="0" dirty="0" smtClean="0">
                          <a:solidFill>
                            <a:srgbClr val="000000"/>
                          </a:solidFill>
                          <a:latin typeface="黑体" pitchFamily="49" charset="-122"/>
                          <a:ea typeface="黑体" pitchFamily="49" charset="-122"/>
                        </a:rPr>
                        <a:t> </a:t>
                      </a:r>
                      <a:r>
                        <a:rPr lang="en-US" altLang="ja-JP" sz="1600" b="0" i="0" u="none" strike="noStrike" baseline="0" dirty="0" smtClean="0">
                          <a:solidFill>
                            <a:srgbClr val="000000"/>
                          </a:solidFill>
                          <a:latin typeface="黑体" pitchFamily="49" charset="-122"/>
                          <a:ea typeface="黑体" pitchFamily="49" charset="-122"/>
                        </a:rPr>
                        <a:t> </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2873">
                <a:tc>
                  <a:txBody>
                    <a:bodyPr/>
                    <a:lstStyle/>
                    <a:p>
                      <a:pPr algn="ctr" fontAlgn="ctr"/>
                      <a:r>
                        <a:rPr lang="zh-CN" altLang="en-US" sz="1600" b="0" i="0" u="none" strike="noStrike" dirty="0" smtClean="0">
                          <a:solidFill>
                            <a:srgbClr val="000000"/>
                          </a:solidFill>
                          <a:latin typeface="黑体" pitchFamily="49" charset="-122"/>
                          <a:ea typeface="黑体" pitchFamily="49" charset="-122"/>
                        </a:rPr>
                        <a:t>进样方式</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smtClean="0">
                          <a:solidFill>
                            <a:srgbClr val="000000"/>
                          </a:solidFill>
                          <a:latin typeface="黑体" pitchFamily="49" charset="-122"/>
                          <a:ea typeface="黑体" pitchFamily="49" charset="-122"/>
                        </a:rPr>
                        <a:t>进样梭方式</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532">
                <a:tc>
                  <a:txBody>
                    <a:bodyPr/>
                    <a:lstStyle/>
                    <a:p>
                      <a:pPr algn="ctr" fontAlgn="ctr"/>
                      <a:r>
                        <a:rPr lang="zh-CN" altLang="en-US" sz="1600" b="0" i="0" u="none" strike="noStrike" dirty="0" smtClean="0">
                          <a:solidFill>
                            <a:srgbClr val="000000"/>
                          </a:solidFill>
                          <a:latin typeface="黑体" pitchFamily="49" charset="-122"/>
                          <a:ea typeface="黑体" pitchFamily="49" charset="-122"/>
                        </a:rPr>
                        <a:t>加热方式</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smtClean="0">
                          <a:solidFill>
                            <a:srgbClr val="000000"/>
                          </a:solidFill>
                          <a:latin typeface="黑体" pitchFamily="49" charset="-122"/>
                          <a:ea typeface="黑体" pitchFamily="49" charset="-122"/>
                        </a:rPr>
                        <a:t>电阻加热</a:t>
                      </a:r>
                      <a:endParaRPr lang="zh-TW"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203">
                <a:tc>
                  <a:txBody>
                    <a:bodyPr/>
                    <a:lstStyle/>
                    <a:p>
                      <a:pPr algn="ctr" fontAlgn="ctr"/>
                      <a:r>
                        <a:rPr lang="zh-CN" altLang="en-US" sz="1600" b="0" i="0" u="none" strike="noStrike" dirty="0" smtClean="0">
                          <a:solidFill>
                            <a:srgbClr val="000000"/>
                          </a:solidFill>
                          <a:latin typeface="黑体" pitchFamily="49" charset="-122"/>
                          <a:ea typeface="黑体" pitchFamily="49" charset="-122"/>
                        </a:rPr>
                        <a:t>载气吹扫</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latin typeface="黑体" pitchFamily="49" charset="-122"/>
                          <a:ea typeface="黑体" pitchFamily="49" charset="-122"/>
                        </a:rPr>
                        <a:t>2</a:t>
                      </a:r>
                      <a:r>
                        <a:rPr lang="zh-CN" altLang="en-US" sz="1600" b="0" i="0" u="none" strike="noStrike" dirty="0" smtClean="0">
                          <a:solidFill>
                            <a:srgbClr val="000000"/>
                          </a:solidFill>
                          <a:latin typeface="黑体" pitchFamily="49" charset="-122"/>
                          <a:ea typeface="黑体" pitchFamily="49" charset="-122"/>
                        </a:rPr>
                        <a:t>点</a:t>
                      </a:r>
                      <a:endParaRPr lang="en-US" altLang="ja-JP"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402">
                <a:tc>
                  <a:txBody>
                    <a:bodyPr/>
                    <a:lstStyle/>
                    <a:p>
                      <a:pPr algn="ctr" fontAlgn="ctr"/>
                      <a:r>
                        <a:rPr lang="zh-CN" altLang="en-US" sz="1600" b="0" i="0" u="none" strike="noStrike" dirty="0" smtClean="0">
                          <a:solidFill>
                            <a:srgbClr val="000000"/>
                          </a:solidFill>
                          <a:latin typeface="黑体" pitchFamily="49" charset="-122"/>
                          <a:ea typeface="黑体" pitchFamily="49" charset="-122"/>
                        </a:rPr>
                        <a:t>启动活塞</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latin typeface="黑体" pitchFamily="49" charset="-122"/>
                          <a:ea typeface="黑体" pitchFamily="49" charset="-122"/>
                        </a:rPr>
                        <a:t>2</a:t>
                      </a:r>
                      <a:r>
                        <a:rPr lang="ja-JP" altLang="en-US" sz="1600" b="0" i="0" u="none" strike="noStrike" baseline="0" dirty="0" smtClean="0">
                          <a:solidFill>
                            <a:srgbClr val="000000"/>
                          </a:solidFill>
                          <a:latin typeface="黑体" pitchFamily="49" charset="-122"/>
                          <a:ea typeface="黑体" pitchFamily="49" charset="-122"/>
                        </a:rPr>
                        <a:t> </a:t>
                      </a:r>
                      <a:r>
                        <a:rPr lang="zh-CN" altLang="en-US" sz="1600" b="0" i="0" u="none" strike="noStrike" baseline="0" dirty="0" smtClean="0">
                          <a:solidFill>
                            <a:srgbClr val="000000"/>
                          </a:solidFill>
                          <a:latin typeface="黑体" pitchFamily="49" charset="-122"/>
                          <a:ea typeface="黑体" pitchFamily="49" charset="-122"/>
                        </a:rPr>
                        <a:t>位置</a:t>
                      </a:r>
                      <a:r>
                        <a:rPr lang="en-US" altLang="ja-JP" sz="1600" b="0" i="0" u="none" strike="noStrike" baseline="0" dirty="0" smtClean="0">
                          <a:solidFill>
                            <a:srgbClr val="000000"/>
                          </a:solidFill>
                          <a:latin typeface="黑体" pitchFamily="49" charset="-122"/>
                          <a:ea typeface="黑体" pitchFamily="49" charset="-122"/>
                        </a:rPr>
                        <a:t> (</a:t>
                      </a:r>
                      <a:r>
                        <a:rPr lang="zh-CN" altLang="en-US" sz="1600" b="0" i="0" u="none" strike="noStrike" baseline="0" dirty="0" smtClean="0">
                          <a:solidFill>
                            <a:srgbClr val="000000"/>
                          </a:solidFill>
                          <a:latin typeface="黑体" pitchFamily="49" charset="-122"/>
                          <a:ea typeface="黑体" pitchFamily="49" charset="-122"/>
                        </a:rPr>
                        <a:t>驱动气压不低于</a:t>
                      </a:r>
                      <a:r>
                        <a:rPr lang="en-US" altLang="ja-JP" sz="1600" b="0" i="0" u="none" strike="noStrike" baseline="0" dirty="0" smtClean="0">
                          <a:solidFill>
                            <a:srgbClr val="000000"/>
                          </a:solidFill>
                          <a:latin typeface="黑体" pitchFamily="49" charset="-122"/>
                          <a:ea typeface="黑体" pitchFamily="49" charset="-122"/>
                        </a:rPr>
                        <a:t>0.4MPa</a:t>
                      </a:r>
                      <a:r>
                        <a:rPr lang="en-US" altLang="ja-JP" sz="1600" b="0" i="0" u="none" strike="noStrike" dirty="0" smtClean="0">
                          <a:solidFill>
                            <a:srgbClr val="000000"/>
                          </a:solidFill>
                          <a:latin typeface="黑体" pitchFamily="49" charset="-122"/>
                          <a:ea typeface="黑体" pitchFamily="49" charset="-122"/>
                        </a:rPr>
                        <a:t>)</a:t>
                      </a:r>
                      <a:endParaRPr lang="en-US" altLang="ja-JP"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6951">
                <a:tc>
                  <a:txBody>
                    <a:bodyPr/>
                    <a:lstStyle/>
                    <a:p>
                      <a:pPr algn="ctr" fontAlgn="ctr"/>
                      <a:r>
                        <a:rPr lang="zh-CN" altLang="en-US" sz="1600" b="0" i="0" u="none" strike="noStrike" dirty="0" smtClean="0">
                          <a:solidFill>
                            <a:srgbClr val="000000"/>
                          </a:solidFill>
                          <a:latin typeface="黑体" pitchFamily="49" charset="-122"/>
                          <a:ea typeface="黑体" pitchFamily="49" charset="-122"/>
                        </a:rPr>
                        <a:t>炉温</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baseline="0" dirty="0" smtClean="0">
                          <a:solidFill>
                            <a:srgbClr val="000000"/>
                          </a:solidFill>
                          <a:latin typeface="黑体" pitchFamily="49" charset="-122"/>
                          <a:ea typeface="黑体" pitchFamily="49" charset="-122"/>
                        </a:rPr>
                        <a:t>最高</a:t>
                      </a:r>
                      <a:r>
                        <a:rPr lang="en-US" altLang="ja-JP" sz="1600" b="0" i="0" u="none" strike="noStrike" baseline="0" dirty="0" smtClean="0">
                          <a:solidFill>
                            <a:srgbClr val="000000"/>
                          </a:solidFill>
                          <a:latin typeface="黑体" pitchFamily="49" charset="-122"/>
                          <a:ea typeface="黑体" pitchFamily="49" charset="-122"/>
                        </a:rPr>
                        <a:t>400</a:t>
                      </a:r>
                      <a:r>
                        <a:rPr lang="en-US" altLang="ja-JP" sz="1600" b="0" i="0" u="none" strike="noStrike" dirty="0" smtClean="0">
                          <a:solidFill>
                            <a:srgbClr val="000000"/>
                          </a:solidFill>
                          <a:latin typeface="黑体" pitchFamily="49" charset="-122"/>
                          <a:ea typeface="黑体" pitchFamily="49" charset="-122"/>
                        </a:rPr>
                        <a:t>℃</a:t>
                      </a:r>
                      <a:endParaRPr lang="en-US" altLang="ja-JP"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185">
                <a:tc>
                  <a:txBody>
                    <a:bodyPr/>
                    <a:lstStyle/>
                    <a:p>
                      <a:pPr algn="ctr" fontAlgn="ctr"/>
                      <a:r>
                        <a:rPr lang="zh-CN" altLang="en-US" sz="1600" b="0" i="0" u="none" strike="noStrike" dirty="0" smtClean="0">
                          <a:solidFill>
                            <a:srgbClr val="000000"/>
                          </a:solidFill>
                          <a:latin typeface="黑体" pitchFamily="49" charset="-122"/>
                          <a:ea typeface="黑体" pitchFamily="49" charset="-122"/>
                        </a:rPr>
                        <a:t>进样针温度</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smtClean="0">
                          <a:solidFill>
                            <a:srgbClr val="000000"/>
                          </a:solidFill>
                          <a:latin typeface="黑体" pitchFamily="49" charset="-122"/>
                          <a:ea typeface="黑体" pitchFamily="49" charset="-122"/>
                        </a:rPr>
                        <a:t>最高</a:t>
                      </a:r>
                      <a:r>
                        <a:rPr lang="en-US" altLang="ja-JP" sz="1600" b="0" i="0" u="none" strike="noStrike" dirty="0" smtClean="0">
                          <a:solidFill>
                            <a:srgbClr val="000000"/>
                          </a:solidFill>
                          <a:latin typeface="黑体" pitchFamily="49" charset="-122"/>
                          <a:ea typeface="黑体" pitchFamily="49" charset="-122"/>
                        </a:rPr>
                        <a:t>350℃</a:t>
                      </a:r>
                      <a:endParaRPr lang="en-US" altLang="ja-JP"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748">
                <a:tc>
                  <a:txBody>
                    <a:bodyPr/>
                    <a:lstStyle/>
                    <a:p>
                      <a:pPr algn="ctr" fontAlgn="ctr"/>
                      <a:r>
                        <a:rPr lang="zh-CN" altLang="en-US" sz="1600" b="0" i="0" u="none" strike="noStrike" dirty="0" smtClean="0">
                          <a:solidFill>
                            <a:srgbClr val="000000"/>
                          </a:solidFill>
                          <a:latin typeface="黑体" pitchFamily="49" charset="-122"/>
                          <a:ea typeface="黑体" pitchFamily="49" charset="-122"/>
                        </a:rPr>
                        <a:t>使用</a:t>
                      </a:r>
                      <a:r>
                        <a:rPr lang="en-US" altLang="zh-CN" sz="1600" b="0" i="0" u="none" strike="noStrike" dirty="0" smtClean="0">
                          <a:solidFill>
                            <a:srgbClr val="000000"/>
                          </a:solidFill>
                          <a:latin typeface="黑体" pitchFamily="49" charset="-122"/>
                          <a:ea typeface="黑体" pitchFamily="49" charset="-122"/>
                        </a:rPr>
                        <a:t>GC</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latin typeface="黑体" pitchFamily="49" charset="-122"/>
                          <a:ea typeface="黑体" pitchFamily="49" charset="-122"/>
                        </a:rPr>
                        <a:t>ALL</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567">
                <a:tc>
                  <a:txBody>
                    <a:bodyPr/>
                    <a:lstStyle/>
                    <a:p>
                      <a:pPr algn="ctr" fontAlgn="ctr"/>
                      <a:r>
                        <a:rPr lang="zh-CN" altLang="en-US" sz="1600" b="0" i="0" u="none" strike="noStrike" dirty="0" smtClean="0">
                          <a:solidFill>
                            <a:srgbClr val="000000"/>
                          </a:solidFill>
                          <a:latin typeface="黑体" pitchFamily="49" charset="-122"/>
                          <a:ea typeface="黑体" pitchFamily="49" charset="-122"/>
                        </a:rPr>
                        <a:t>尺寸</a:t>
                      </a:r>
                      <a:r>
                        <a:rPr lang="ja-JP" altLang="en-US" sz="1600" b="0" i="0" u="none" strike="noStrike" baseline="0" dirty="0" smtClean="0">
                          <a:solidFill>
                            <a:srgbClr val="000000"/>
                          </a:solidFill>
                          <a:latin typeface="黑体" pitchFamily="49" charset="-122"/>
                          <a:ea typeface="黑体" pitchFamily="49" charset="-122"/>
                        </a:rPr>
                        <a:t> </a:t>
                      </a:r>
                      <a:r>
                        <a:rPr lang="en-US" altLang="ja-JP" sz="1600" b="0" i="0" u="none" strike="noStrike" baseline="0" dirty="0" smtClean="0">
                          <a:solidFill>
                            <a:srgbClr val="000000"/>
                          </a:solidFill>
                          <a:latin typeface="黑体" pitchFamily="49" charset="-122"/>
                          <a:ea typeface="黑体" pitchFamily="49" charset="-122"/>
                        </a:rPr>
                        <a:t>(</a:t>
                      </a:r>
                      <a:r>
                        <a:rPr lang="en-US" altLang="ja-JP" sz="1600" b="0" i="0" u="none" strike="noStrike" dirty="0" smtClean="0">
                          <a:solidFill>
                            <a:srgbClr val="000000"/>
                          </a:solidFill>
                          <a:latin typeface="黑体" pitchFamily="49" charset="-122"/>
                          <a:ea typeface="黑体" pitchFamily="49" charset="-122"/>
                        </a:rPr>
                        <a:t>mm)</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95690" rtl="0" eaLnBrk="1" fontAlgn="ctr" latinLnBrk="0" hangingPunct="1">
                        <a:lnSpc>
                          <a:spcPct val="100000"/>
                        </a:lnSpc>
                        <a:spcBef>
                          <a:spcPts val="0"/>
                        </a:spcBef>
                        <a:spcAft>
                          <a:spcPts val="0"/>
                        </a:spcAft>
                        <a:buClrTx/>
                        <a:buSzTx/>
                        <a:buFontTx/>
                        <a:buNone/>
                        <a:tabLst/>
                        <a:defRPr/>
                      </a:pPr>
                      <a:r>
                        <a:rPr lang="en-US" altLang="ja-JP" sz="1600" b="0" i="0" u="none" strike="noStrike" dirty="0" smtClean="0">
                          <a:solidFill>
                            <a:srgbClr val="000000"/>
                          </a:solidFill>
                          <a:latin typeface="黑体" pitchFamily="49" charset="-122"/>
                          <a:ea typeface="黑体" pitchFamily="49" charset="-122"/>
                        </a:rPr>
                        <a:t>254(W) x</a:t>
                      </a:r>
                      <a:r>
                        <a:rPr lang="en-US" altLang="ja-JP" sz="1600" b="0" i="0" u="none" strike="noStrike" baseline="0" dirty="0" smtClean="0">
                          <a:solidFill>
                            <a:srgbClr val="000000"/>
                          </a:solidFill>
                          <a:latin typeface="黑体" pitchFamily="49" charset="-122"/>
                          <a:ea typeface="黑体" pitchFamily="49" charset="-122"/>
                        </a:rPr>
                        <a:t> </a:t>
                      </a:r>
                      <a:r>
                        <a:rPr lang="en-US" altLang="ja-JP" sz="1600" b="0" i="0" u="none" strike="noStrike" dirty="0" smtClean="0">
                          <a:solidFill>
                            <a:srgbClr val="000000"/>
                          </a:solidFill>
                          <a:latin typeface="黑体" pitchFamily="49" charset="-122"/>
                          <a:ea typeface="黑体" pitchFamily="49" charset="-122"/>
                        </a:rPr>
                        <a:t>780(H)</a:t>
                      </a:r>
                      <a:r>
                        <a:rPr lang="ja-JP" altLang="en-US" sz="1600" b="0" i="0" u="none" strike="noStrike" dirty="0" smtClean="0">
                          <a:solidFill>
                            <a:srgbClr val="000000"/>
                          </a:solidFill>
                          <a:latin typeface="黑体" pitchFamily="49" charset="-122"/>
                          <a:ea typeface="黑体" pitchFamily="49" charset="-122"/>
                        </a:rPr>
                        <a:t> </a:t>
                      </a:r>
                      <a:r>
                        <a:rPr lang="en-US" altLang="ja-JP" sz="1600" b="0" i="0" u="none" strike="noStrike" dirty="0" smtClean="0">
                          <a:solidFill>
                            <a:srgbClr val="000000"/>
                          </a:solidFill>
                          <a:latin typeface="黑体" pitchFamily="49" charset="-122"/>
                          <a:ea typeface="黑体" pitchFamily="49" charset="-122"/>
                        </a:rPr>
                        <a:t>x 250(D)</a:t>
                      </a: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567">
                <a:tc>
                  <a:txBody>
                    <a:bodyPr/>
                    <a:lstStyle/>
                    <a:p>
                      <a:pPr algn="ctr" fontAlgn="ctr"/>
                      <a:r>
                        <a:rPr lang="zh-CN" altLang="en-US" sz="1600" b="0" i="0" u="none" strike="noStrike" dirty="0" smtClean="0">
                          <a:solidFill>
                            <a:srgbClr val="000000"/>
                          </a:solidFill>
                          <a:latin typeface="黑体" pitchFamily="49" charset="-122"/>
                          <a:ea typeface="黑体" pitchFamily="49" charset="-122"/>
                        </a:rPr>
                        <a:t>供电</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smtClean="0">
                          <a:solidFill>
                            <a:srgbClr val="000000"/>
                          </a:solidFill>
                          <a:latin typeface="黑体" pitchFamily="49" charset="-122"/>
                          <a:ea typeface="黑体" pitchFamily="49" charset="-122"/>
                        </a:rPr>
                        <a:t>控制器供电</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567">
                <a:tc>
                  <a:txBody>
                    <a:bodyPr/>
                    <a:lstStyle/>
                    <a:p>
                      <a:pPr algn="ctr" fontAlgn="ctr"/>
                      <a:r>
                        <a:rPr lang="zh-CN" altLang="en-US" sz="1600" b="0" i="0" u="none" strike="noStrike" dirty="0" smtClean="0">
                          <a:solidFill>
                            <a:srgbClr val="000000"/>
                          </a:solidFill>
                          <a:latin typeface="黑体" pitchFamily="49" charset="-122"/>
                          <a:ea typeface="黑体" pitchFamily="49" charset="-122"/>
                        </a:rPr>
                        <a:t>重量</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smtClean="0">
                          <a:solidFill>
                            <a:srgbClr val="000000"/>
                          </a:solidFill>
                          <a:latin typeface="黑体" pitchFamily="49" charset="-122"/>
                          <a:ea typeface="黑体" pitchFamily="49" charset="-122"/>
                        </a:rPr>
                        <a:t>6.5Kg</a:t>
                      </a:r>
                      <a:endParaRPr lang="ja-JP" altLang="en-US" sz="1600" b="0" i="0" u="none" strike="noStrike" dirty="0">
                        <a:solidFill>
                          <a:srgbClr val="000000"/>
                        </a:solidFill>
                        <a:latin typeface="黑体" pitchFamily="49" charset="-122"/>
                        <a:ea typeface="黑体" pitchFamily="49" charset="-122"/>
                      </a:endParaRPr>
                    </a:p>
                  </a:txBody>
                  <a:tcPr marL="4158" marR="4158" marT="40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4</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400" b="1" dirty="0" smtClean="0">
                <a:ea typeface="HGS創英角ｺﾞｼｯｸUB" pitchFamily="50" charset="-128"/>
              </a:rPr>
              <a:t>质量控制</a:t>
            </a:r>
            <a:endParaRPr lang="ja-JP" altLang="en-US" sz="14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コンテンツ プレースホルダ 4"/>
          <p:cNvSpPr txBox="1">
            <a:spLocks/>
          </p:cNvSpPr>
          <p:nvPr/>
        </p:nvSpPr>
        <p:spPr bwMode="auto">
          <a:xfrm>
            <a:off x="251520" y="1124744"/>
            <a:ext cx="8676456" cy="475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90600" marR="0" lvl="1" indent="-533400" algn="l" defTabSz="914400" rtl="0" eaLnBrk="0" fontAlgn="base" latinLnBrk="0" hangingPunct="0">
              <a:lnSpc>
                <a:spcPct val="100000"/>
              </a:lnSpc>
              <a:spcBef>
                <a:spcPct val="20000"/>
              </a:spcBef>
              <a:spcAft>
                <a:spcPct val="0"/>
              </a:spcAft>
              <a:buClrTx/>
              <a:buSzTx/>
              <a:buFontTx/>
              <a:buChar char="•"/>
              <a:tabLst/>
              <a:defRPr/>
            </a:pPr>
            <a:r>
              <a:rPr kumimoji="1" lang="zh-CN" altLang="en-US" sz="2800" b="1" i="0" u="none" strike="noStrike" kern="0" cap="none" spc="0" normalizeH="0" baseline="0" noProof="0" dirty="0" smtClean="0">
                <a:ln>
                  <a:noFill/>
                </a:ln>
                <a:solidFill>
                  <a:srgbClr val="FF0000"/>
                </a:solidFill>
                <a:effectLst/>
                <a:uLnTx/>
                <a:uFillTx/>
                <a:latin typeface="黑体" pitchFamily="49" charset="-122"/>
                <a:ea typeface="黑体" pitchFamily="49" charset="-122"/>
              </a:rPr>
              <a:t>利用</a:t>
            </a:r>
            <a:r>
              <a:rPr kumimoji="1" lang="en-US" altLang="ja-JP" sz="2800" b="1" i="0" u="none" strike="noStrike" kern="0" cap="none" spc="0" normalizeH="0" baseline="0" noProof="0" dirty="0" smtClean="0">
                <a:ln>
                  <a:noFill/>
                </a:ln>
                <a:solidFill>
                  <a:srgbClr val="FF0000"/>
                </a:solidFill>
                <a:effectLst/>
                <a:uLnTx/>
                <a:uFillTx/>
                <a:latin typeface="黑体" pitchFamily="49" charset="-122"/>
                <a:ea typeface="黑体" pitchFamily="49" charset="-122"/>
              </a:rPr>
              <a:t>GC/FID</a:t>
            </a:r>
            <a:r>
              <a:rPr kumimoji="1" lang="zh-CN" altLang="en-US" sz="2800" b="1" i="0" u="none" strike="noStrike" kern="0" cap="none" spc="0" normalizeH="0" baseline="0" noProof="0" dirty="0" smtClean="0">
                <a:ln>
                  <a:noFill/>
                </a:ln>
                <a:solidFill>
                  <a:srgbClr val="FF0000"/>
                </a:solidFill>
                <a:effectLst/>
                <a:uLnTx/>
                <a:uFillTx/>
                <a:latin typeface="黑体" pitchFamily="49" charset="-122"/>
                <a:ea typeface="黑体" pitchFamily="49" charset="-122"/>
              </a:rPr>
              <a:t>的可行性方法讨论</a:t>
            </a:r>
            <a:r>
              <a:rPr kumimoji="1" lang="ja-JP" altLang="en-US" sz="2800" b="1" i="0" u="none" strike="noStrike" kern="0" cap="none" spc="0" normalizeH="0" baseline="0" noProof="0" dirty="0" smtClean="0">
                <a:ln>
                  <a:noFill/>
                </a:ln>
                <a:solidFill>
                  <a:srgbClr val="FF0000"/>
                </a:solidFill>
                <a:effectLst/>
                <a:uLnTx/>
                <a:uFillTx/>
                <a:latin typeface="黑体" pitchFamily="49" charset="-122"/>
                <a:ea typeface="黑体" pitchFamily="49" charset="-122"/>
              </a:rPr>
              <a:t> </a:t>
            </a:r>
            <a:endParaRPr kumimoji="1" lang="en-US" altLang="ja-JP" sz="2800" b="1" i="0" u="none" strike="noStrike" kern="0" cap="none" spc="0" normalizeH="0" baseline="0" noProof="0" dirty="0" smtClean="0">
              <a:ln>
                <a:noFill/>
              </a:ln>
              <a:solidFill>
                <a:srgbClr val="FF0000"/>
              </a:solidFill>
              <a:effectLst/>
              <a:uLnTx/>
              <a:uFillTx/>
              <a:latin typeface="黑体" pitchFamily="49" charset="-122"/>
              <a:ea typeface="黑体" pitchFamily="49" charset="-122"/>
            </a:endParaRPr>
          </a:p>
          <a:p>
            <a:pPr marL="990600" marR="0" lvl="1" indent="-533400" algn="l" defTabSz="914400" rtl="0" eaLnBrk="0" fontAlgn="base" latinLnBrk="0" hangingPunct="0">
              <a:lnSpc>
                <a:spcPct val="100000"/>
              </a:lnSpc>
              <a:spcBef>
                <a:spcPct val="20000"/>
              </a:spcBef>
              <a:spcAft>
                <a:spcPct val="0"/>
              </a:spcAft>
              <a:buClrTx/>
              <a:buSzTx/>
              <a:buFontTx/>
              <a:buNone/>
              <a:tabLst/>
              <a:defRPr/>
            </a:pPr>
            <a:r>
              <a:rPr kumimoji="1" lang="en-US" altLang="ja-JP" sz="2800" b="1"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r>
              <a:rPr lang="zh-CN" altLang="en-US" sz="2400" b="1" kern="0" dirty="0" smtClean="0">
                <a:latin typeface="黑体" pitchFamily="49" charset="-122"/>
                <a:ea typeface="黑体" pitchFamily="49" charset="-122"/>
              </a:rPr>
              <a:t>标准样品</a:t>
            </a:r>
            <a:r>
              <a:rPr kumimoji="1" lang="en-US" altLang="ja-JP"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[jaistd100ng]*</a:t>
            </a:r>
            <a:r>
              <a:rPr kumimoji="1" lang="ja-JP"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a:t>
            </a:r>
            <a:r>
              <a:rPr kumimoji="1" lang="en-US" altLang="ja-JP"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1ul</a:t>
            </a:r>
            <a:endParaRPr kumimoji="1" lang="en-US" altLang="ja-JP" sz="2800" b="1" i="0" u="none" strike="noStrike" kern="0" cap="none" spc="0" normalizeH="0" baseline="0" noProof="0" dirty="0" smtClean="0">
              <a:ln>
                <a:noFill/>
              </a:ln>
              <a:solidFill>
                <a:schemeClr val="tx1"/>
              </a:solidFill>
              <a:effectLst/>
              <a:uLnTx/>
              <a:uFillTx/>
              <a:latin typeface="黑体" pitchFamily="49" charset="-122"/>
              <a:ea typeface="黑体" pitchFamily="49" charset="-122"/>
            </a:endParaRPr>
          </a:p>
          <a:p>
            <a:pPr marL="1752600" marR="0" lvl="3" indent="-381000" algn="l" defTabSz="914400" rtl="0" eaLnBrk="0" fontAlgn="base" latinLnBrk="0" hangingPunct="0">
              <a:lnSpc>
                <a:spcPct val="100000"/>
              </a:lnSpc>
              <a:spcBef>
                <a:spcPct val="20000"/>
              </a:spcBef>
              <a:spcAft>
                <a:spcPct val="0"/>
              </a:spcAft>
              <a:buClrTx/>
              <a:buSzTx/>
              <a:buFontTx/>
              <a:buNone/>
              <a:tabLst/>
              <a:defRPr/>
            </a:pPr>
            <a:r>
              <a:rPr kumimoji="1" lang="en-US" altLang="ja-JP" sz="1600" b="1"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r>
              <a:rPr kumimoji="1" lang="zh-CN" altLang="en-US" sz="1600" b="1" i="0" u="none" strike="noStrike" kern="0" cap="none" spc="0" normalizeH="0" baseline="0" noProof="0" dirty="0" smtClean="0">
                <a:ln>
                  <a:noFill/>
                </a:ln>
                <a:solidFill>
                  <a:schemeClr val="tx1"/>
                </a:solidFill>
                <a:effectLst/>
                <a:uLnTx/>
                <a:uFillTx/>
                <a:latin typeface="黑体" pitchFamily="49" charset="-122"/>
                <a:ea typeface="黑体" pitchFamily="49" charset="-122"/>
              </a:rPr>
              <a:t>甲苯</a:t>
            </a:r>
            <a:r>
              <a:rPr kumimoji="1" lang="en-US" altLang="ja-JP" sz="1600" b="1" i="0" u="none" strike="noStrike" kern="0" cap="none" spc="0" normalizeH="0" baseline="0" noProof="0" dirty="0" smtClean="0">
                <a:ln>
                  <a:noFill/>
                </a:ln>
                <a:solidFill>
                  <a:schemeClr val="tx1"/>
                </a:solidFill>
                <a:effectLst/>
                <a:uLnTx/>
                <a:uFillTx/>
                <a:latin typeface="黑体" pitchFamily="49" charset="-122"/>
                <a:ea typeface="黑体" pitchFamily="49" charset="-122"/>
              </a:rPr>
              <a:t>, D5, C16</a:t>
            </a:r>
            <a:r>
              <a:rPr kumimoji="1" lang="ja-JP" altLang="en-US" sz="1600" b="1"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r>
              <a:rPr lang="zh-CN" altLang="en-US" sz="1600" b="1" kern="0" dirty="0" smtClean="0">
                <a:latin typeface="黑体" pitchFamily="49" charset="-122"/>
                <a:ea typeface="黑体" pitchFamily="49" charset="-122"/>
              </a:rPr>
              <a:t>和</a:t>
            </a:r>
            <a:r>
              <a:rPr kumimoji="1" lang="en-US" altLang="ja-JP" sz="1600" b="1" i="0" u="none" strike="noStrike" kern="0" cap="none" spc="0" normalizeH="0" baseline="0" noProof="0" dirty="0" smtClean="0">
                <a:ln>
                  <a:noFill/>
                </a:ln>
                <a:solidFill>
                  <a:schemeClr val="tx1"/>
                </a:solidFill>
                <a:effectLst/>
                <a:uLnTx/>
                <a:uFillTx/>
                <a:latin typeface="黑体" pitchFamily="49" charset="-122"/>
                <a:ea typeface="黑体" pitchFamily="49" charset="-122"/>
              </a:rPr>
              <a:t>DOP</a:t>
            </a:r>
            <a:r>
              <a:rPr kumimoji="1" lang="zh-CN" altLang="en-US" sz="1600" b="1" i="0" u="none" strike="noStrike" kern="0" cap="none" spc="0" normalizeH="0" baseline="0" noProof="0" dirty="0" smtClean="0">
                <a:ln>
                  <a:noFill/>
                </a:ln>
                <a:solidFill>
                  <a:schemeClr val="tx1"/>
                </a:solidFill>
                <a:effectLst/>
                <a:uLnTx/>
                <a:uFillTx/>
                <a:latin typeface="黑体" pitchFamily="49" charset="-122"/>
                <a:ea typeface="黑体" pitchFamily="49" charset="-122"/>
              </a:rPr>
              <a:t>各</a:t>
            </a:r>
            <a:r>
              <a:rPr kumimoji="1" lang="en-US" altLang="ja-JP" sz="1600" b="1" i="0" u="none" strike="noStrike" kern="0" cap="none" spc="0" normalizeH="0" baseline="0" noProof="0" dirty="0" smtClean="0">
                <a:ln>
                  <a:noFill/>
                </a:ln>
                <a:solidFill>
                  <a:schemeClr val="tx1"/>
                </a:solidFill>
                <a:effectLst/>
                <a:uLnTx/>
                <a:uFillTx/>
                <a:latin typeface="黑体" pitchFamily="49" charset="-122"/>
                <a:ea typeface="黑体" pitchFamily="49" charset="-122"/>
              </a:rPr>
              <a:t>100ng/</a:t>
            </a:r>
            <a:r>
              <a:rPr kumimoji="1" lang="en-US" altLang="ja-JP" sz="1600" b="1" i="0" u="none" strike="noStrike" kern="0" cap="none" spc="0" normalizeH="0" baseline="0" noProof="0" dirty="0" err="1" smtClean="0">
                <a:ln>
                  <a:noFill/>
                </a:ln>
                <a:solidFill>
                  <a:schemeClr val="tx1"/>
                </a:solidFill>
                <a:effectLst/>
                <a:uLnTx/>
                <a:uFillTx/>
                <a:latin typeface="黑体" pitchFamily="49" charset="-122"/>
                <a:ea typeface="黑体" pitchFamily="49" charset="-122"/>
              </a:rPr>
              <a:t>ul</a:t>
            </a:r>
            <a:r>
              <a:rPr kumimoji="1" lang="zh-CN" altLang="en-US" sz="1600" b="1" i="0" u="none" strike="noStrike" kern="0" cap="none" spc="0" normalizeH="0" baseline="0" noProof="0" dirty="0" smtClean="0">
                <a:ln>
                  <a:noFill/>
                </a:ln>
                <a:solidFill>
                  <a:schemeClr val="tx1"/>
                </a:solidFill>
                <a:effectLst/>
                <a:uLnTx/>
                <a:uFillTx/>
                <a:latin typeface="黑体" pitchFamily="49" charset="-122"/>
                <a:ea typeface="黑体" pitchFamily="49" charset="-122"/>
              </a:rPr>
              <a:t>的浓度溶解在正己烷当中</a:t>
            </a:r>
            <a:r>
              <a:rPr kumimoji="1" lang="en-US" altLang="ja-JP" sz="1600" b="1"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r>
              <a:rPr kumimoji="1" lang="en-US" altLang="ja-JP" sz="2000" b="1"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p>
          <a:p>
            <a:pPr marL="990600" marR="0" lvl="1" indent="-533400" algn="l" defTabSz="914400" rtl="0" eaLnBrk="0" fontAlgn="base" latinLnBrk="0" hangingPunct="0">
              <a:lnSpc>
                <a:spcPct val="100000"/>
              </a:lnSpc>
              <a:spcBef>
                <a:spcPct val="20000"/>
              </a:spcBef>
              <a:spcAft>
                <a:spcPct val="0"/>
              </a:spcAft>
              <a:buClrTx/>
              <a:buSzTx/>
              <a:buFontTx/>
              <a:buChar char="•"/>
              <a:tabLst/>
              <a:defRPr/>
            </a:pPr>
            <a:r>
              <a:rPr kumimoji="1" lang="en-US" altLang="ja-JP" sz="2800" b="1" i="0" u="none" strike="noStrike" kern="0" cap="none" spc="0" normalizeH="0" baseline="0" noProof="0" dirty="0" smtClean="0">
                <a:ln>
                  <a:noFill/>
                </a:ln>
                <a:solidFill>
                  <a:srgbClr val="FF0000"/>
                </a:solidFill>
                <a:effectLst/>
                <a:uLnTx/>
                <a:uFillTx/>
                <a:latin typeface="黑体" pitchFamily="49" charset="-122"/>
                <a:ea typeface="黑体" pitchFamily="49" charset="-122"/>
              </a:rPr>
              <a:t>JPS-900 </a:t>
            </a:r>
            <a:r>
              <a:rPr kumimoji="1" lang="zh-CN" altLang="en-US" sz="2800" b="1" i="0" u="none" strike="noStrike" kern="0" cap="none" spc="0" normalizeH="0" baseline="0" noProof="0" dirty="0" smtClean="0">
                <a:ln>
                  <a:noFill/>
                </a:ln>
                <a:solidFill>
                  <a:srgbClr val="FF0000"/>
                </a:solidFill>
                <a:effectLst/>
                <a:uLnTx/>
                <a:uFillTx/>
                <a:latin typeface="黑体" pitchFamily="49" charset="-122"/>
                <a:ea typeface="黑体" pitchFamily="49" charset="-122"/>
              </a:rPr>
              <a:t>性能和可重复性实验</a:t>
            </a:r>
            <a:endParaRPr kumimoji="1" lang="en-US" altLang="ja-JP" sz="2800" b="1" i="0" u="none" strike="noStrike" kern="0" cap="none" spc="0" normalizeH="0" baseline="0" noProof="0" dirty="0" smtClean="0">
              <a:ln>
                <a:noFill/>
              </a:ln>
              <a:solidFill>
                <a:srgbClr val="FF0000"/>
              </a:solidFill>
              <a:effectLst/>
              <a:uLnTx/>
              <a:uFillTx/>
              <a:latin typeface="黑体" pitchFamily="49" charset="-122"/>
              <a:ea typeface="黑体" pitchFamily="49" charset="-122"/>
            </a:endParaRPr>
          </a:p>
          <a:p>
            <a:pPr marL="990600" marR="0" lvl="1" indent="-533400" algn="l" defTabSz="914400" rtl="0" eaLnBrk="0" fontAlgn="base" latinLnBrk="0" hangingPunct="0">
              <a:lnSpc>
                <a:spcPct val="100000"/>
              </a:lnSpc>
              <a:spcBef>
                <a:spcPct val="20000"/>
              </a:spcBef>
              <a:spcAft>
                <a:spcPct val="0"/>
              </a:spcAft>
              <a:buClrTx/>
              <a:buSzTx/>
              <a:buFontTx/>
              <a:buNone/>
              <a:tabLst/>
              <a:defRPr/>
            </a:pPr>
            <a:r>
              <a:rPr kumimoji="1" lang="en-US" altLang="ja-JP" sz="2800" b="1"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r>
              <a:rPr kumimoji="1" lang="zh-CN" altLang="en-US" sz="2800" b="1" i="0" u="none" strike="noStrike" kern="0" cap="none" spc="0" normalizeH="0" baseline="0" noProof="0" dirty="0" smtClean="0">
                <a:ln>
                  <a:noFill/>
                </a:ln>
                <a:solidFill>
                  <a:schemeClr val="tx1"/>
                </a:solidFill>
                <a:effectLst/>
                <a:uLnTx/>
                <a:uFillTx/>
                <a:latin typeface="黑体" pitchFamily="49" charset="-122"/>
                <a:ea typeface="黑体" pitchFamily="49" charset="-122"/>
              </a:rPr>
              <a:t>标准品</a:t>
            </a:r>
            <a:r>
              <a:rPr kumimoji="1" lang="en-US" altLang="ja-JP"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a:t>
            </a:r>
            <a:r>
              <a:rPr kumimoji="1" lang="zh-CN"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聚苯乙烯</a:t>
            </a:r>
            <a:r>
              <a:rPr kumimoji="1" lang="en-US" altLang="ja-JP"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a:t>
            </a:r>
            <a:r>
              <a:rPr kumimoji="1" lang="ja-JP"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a:t>
            </a:r>
            <a:r>
              <a:rPr kumimoji="1" lang="en-US" altLang="ja-JP"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0.1</a:t>
            </a:r>
            <a:r>
              <a:rPr kumimoji="1" lang="ja-JP"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r>
              <a:rPr kumimoji="1" lang="en-US" altLang="ja-JP"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to 0.5mg</a:t>
            </a:r>
          </a:p>
          <a:p>
            <a:pPr marL="990600" marR="0" lvl="1" indent="-533400" algn="l" defTabSz="914400" rtl="0" eaLnBrk="0" fontAlgn="base" latinLnBrk="0" hangingPunct="0">
              <a:lnSpc>
                <a:spcPct val="100000"/>
              </a:lnSpc>
              <a:spcBef>
                <a:spcPct val="20000"/>
              </a:spcBef>
              <a:spcAft>
                <a:spcPct val="0"/>
              </a:spcAft>
              <a:buClrTx/>
              <a:buSzTx/>
              <a:buFontTx/>
              <a:buNone/>
              <a:tabLst/>
              <a:defRPr/>
            </a:pPr>
            <a:r>
              <a:rPr kumimoji="1" lang="en-US" altLang="ja-JP"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r>
              <a:rPr kumimoji="1" lang="en-US" altLang="ja-JP" sz="1600" b="1"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r>
              <a:rPr kumimoji="1" lang="zh-CN" altLang="en-US" sz="1600" b="1" i="0" u="none" strike="noStrike" kern="0" cap="none" spc="0" normalizeH="0" baseline="0" noProof="0" dirty="0" smtClean="0">
                <a:ln>
                  <a:noFill/>
                </a:ln>
                <a:solidFill>
                  <a:schemeClr val="tx1"/>
                </a:solidFill>
                <a:effectLst/>
                <a:uLnTx/>
                <a:uFillTx/>
                <a:latin typeface="黑体" pitchFamily="49" charset="-122"/>
                <a:ea typeface="黑体" pitchFamily="49" charset="-122"/>
              </a:rPr>
              <a:t>聚苯乙烯标样</a:t>
            </a:r>
            <a:r>
              <a:rPr kumimoji="1" lang="ja-JP" altLang="en-US" sz="1600" b="1" i="0" u="none" strike="noStrike" kern="0" cap="none" spc="0" normalizeH="0" baseline="0" noProof="0" dirty="0" smtClean="0">
                <a:ln>
                  <a:noFill/>
                </a:ln>
                <a:solidFill>
                  <a:schemeClr val="tx1"/>
                </a:solidFill>
                <a:effectLst/>
                <a:uLnTx/>
                <a:uFillTx/>
                <a:latin typeface="黑体" pitchFamily="49" charset="-122"/>
                <a:ea typeface="黑体" pitchFamily="49" charset="-122"/>
              </a:rPr>
              <a:t>：</a:t>
            </a:r>
            <a:r>
              <a:rPr kumimoji="1" lang="en-US" altLang="ja-JP" sz="1600" b="1" i="0" u="none" strike="noStrike" kern="0" cap="none" spc="0" normalizeH="0" baseline="0" noProof="0" dirty="0" smtClean="0">
                <a:ln>
                  <a:noFill/>
                </a:ln>
                <a:solidFill>
                  <a:schemeClr val="tx1"/>
                </a:solidFill>
                <a:effectLst/>
                <a:uLnTx/>
                <a:uFillTx/>
                <a:latin typeface="黑体" pitchFamily="49" charset="-122"/>
                <a:ea typeface="黑体" pitchFamily="49" charset="-122"/>
              </a:rPr>
              <a:t>M/W13,000</a:t>
            </a:r>
          </a:p>
          <a:p>
            <a:pPr marL="990600" marR="0" lvl="1" indent="-533400" algn="l" defTabSz="914400" rtl="0" eaLnBrk="0" fontAlgn="base" latinLnBrk="0" hangingPunct="0">
              <a:lnSpc>
                <a:spcPct val="100000"/>
              </a:lnSpc>
              <a:spcBef>
                <a:spcPct val="20000"/>
              </a:spcBef>
              <a:spcAft>
                <a:spcPct val="0"/>
              </a:spcAft>
              <a:buClrTx/>
              <a:buSzTx/>
              <a:buFontTx/>
              <a:buChar char="•"/>
              <a:tabLst/>
              <a:defRPr/>
            </a:pPr>
            <a:r>
              <a:rPr kumimoji="1" lang="en-US" altLang="ja-JP" sz="2800" b="1" i="0" u="none" strike="noStrike" kern="0" cap="none" spc="0" normalizeH="0" baseline="0" noProof="0" dirty="0" smtClean="0">
                <a:ln>
                  <a:noFill/>
                </a:ln>
                <a:solidFill>
                  <a:srgbClr val="FF0000"/>
                </a:solidFill>
                <a:effectLst/>
                <a:uLnTx/>
                <a:uFillTx/>
                <a:latin typeface="黑体" pitchFamily="49" charset="-122"/>
                <a:ea typeface="黑体" pitchFamily="49" charset="-122"/>
              </a:rPr>
              <a:t>JPS-900+GC/FID </a:t>
            </a:r>
            <a:r>
              <a:rPr kumimoji="1" lang="zh-CN" altLang="en-US" sz="2800" b="1" i="0" u="none" strike="noStrike" kern="0" cap="none" spc="0" normalizeH="0" baseline="0" noProof="0" dirty="0" smtClean="0">
                <a:ln>
                  <a:noFill/>
                </a:ln>
                <a:solidFill>
                  <a:srgbClr val="FF0000"/>
                </a:solidFill>
                <a:effectLst/>
                <a:uLnTx/>
                <a:uFillTx/>
                <a:latin typeface="黑体" pitchFamily="49" charset="-122"/>
                <a:ea typeface="黑体" pitchFamily="49" charset="-122"/>
              </a:rPr>
              <a:t>校正曲线的建立</a:t>
            </a:r>
            <a:endParaRPr kumimoji="1" lang="en-US" altLang="ja-JP" sz="2800" b="1" i="0" u="none" strike="noStrike" kern="0" cap="none" spc="0" normalizeH="0" baseline="0" noProof="0" dirty="0" smtClean="0">
              <a:ln>
                <a:noFill/>
              </a:ln>
              <a:solidFill>
                <a:srgbClr val="FF0000"/>
              </a:solidFill>
              <a:effectLst/>
              <a:uLnTx/>
              <a:uFillTx/>
              <a:latin typeface="黑体" pitchFamily="49" charset="-122"/>
              <a:ea typeface="黑体" pitchFamily="49" charset="-122"/>
            </a:endParaRPr>
          </a:p>
          <a:p>
            <a:pPr marL="990600" marR="0" lvl="1" indent="-533400" algn="l" defTabSz="914400" rtl="0" eaLnBrk="0" fontAlgn="base" latinLnBrk="0" hangingPunct="0">
              <a:lnSpc>
                <a:spcPct val="100000"/>
              </a:lnSpc>
              <a:spcBef>
                <a:spcPct val="20000"/>
              </a:spcBef>
              <a:spcAft>
                <a:spcPct val="0"/>
              </a:spcAft>
              <a:buClrTx/>
              <a:buSzTx/>
              <a:buFontTx/>
              <a:buNone/>
              <a:tabLst/>
              <a:defRPr/>
            </a:pPr>
            <a:r>
              <a:rPr kumimoji="1" lang="en-US" altLang="ja-JP" sz="2800" b="1" i="0" u="none" strike="noStrike" kern="0" cap="none" spc="0" normalizeH="0" baseline="0" noProof="0" dirty="0" smtClean="0">
                <a:ln>
                  <a:noFill/>
                </a:ln>
                <a:solidFill>
                  <a:srgbClr val="FF0000"/>
                </a:solidFill>
                <a:effectLst/>
                <a:uLnTx/>
                <a:uFillTx/>
                <a:latin typeface="黑体" pitchFamily="49" charset="-122"/>
                <a:ea typeface="黑体" pitchFamily="49" charset="-122"/>
              </a:rPr>
              <a:t>	</a:t>
            </a:r>
            <a:r>
              <a:rPr kumimoji="1" lang="en-US" altLang="ja-JP"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SBR-St 23%, SBR-St 43% and</a:t>
            </a:r>
            <a:r>
              <a:rPr kumimoji="1" lang="ja-JP"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 </a:t>
            </a:r>
            <a:r>
              <a:rPr kumimoji="1" lang="en-US" altLang="ja-JP"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SBR-St 60%</a:t>
            </a:r>
            <a:endParaRPr kumimoji="1" lang="ja-JP"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endParaRPr>
          </a:p>
          <a:p>
            <a:pPr marL="990600" marR="0" lvl="1" indent="-533400" algn="l" defTabSz="914400" rtl="0" eaLnBrk="0" fontAlgn="base" latinLnBrk="0" hangingPunct="0">
              <a:lnSpc>
                <a:spcPct val="100000"/>
              </a:lnSpc>
              <a:spcBef>
                <a:spcPct val="20000"/>
              </a:spcBef>
              <a:spcAft>
                <a:spcPct val="0"/>
              </a:spcAft>
              <a:buClrTx/>
              <a:buSzTx/>
              <a:buFontTx/>
              <a:buChar char="•"/>
              <a:tabLst/>
              <a:defRPr/>
            </a:pPr>
            <a:r>
              <a:rPr kumimoji="1" lang="en-US" altLang="ja-JP" sz="2800" b="1" i="0" u="none" strike="noStrike" kern="0" cap="none" spc="0" normalizeH="0" baseline="0" noProof="0" dirty="0" smtClean="0">
                <a:ln>
                  <a:noFill/>
                </a:ln>
                <a:solidFill>
                  <a:srgbClr val="FF0000"/>
                </a:solidFill>
                <a:effectLst/>
                <a:uLnTx/>
                <a:uFillTx/>
                <a:latin typeface="黑体" pitchFamily="49" charset="-122"/>
                <a:ea typeface="黑体" pitchFamily="49" charset="-122"/>
              </a:rPr>
              <a:t>JPS-900+GC/FID</a:t>
            </a:r>
            <a:r>
              <a:rPr kumimoji="1" lang="ja-JP" altLang="en-US" sz="2800" b="1" i="0" u="none" strike="noStrike" kern="0" cap="none" spc="0" normalizeH="0" baseline="0" noProof="0" dirty="0" smtClean="0">
                <a:ln>
                  <a:noFill/>
                </a:ln>
                <a:solidFill>
                  <a:srgbClr val="FF0000"/>
                </a:solidFill>
                <a:effectLst/>
                <a:uLnTx/>
                <a:uFillTx/>
                <a:latin typeface="黑体" pitchFamily="49" charset="-122"/>
                <a:ea typeface="黑体" pitchFamily="49" charset="-122"/>
              </a:rPr>
              <a:t> </a:t>
            </a:r>
            <a:r>
              <a:rPr kumimoji="1" lang="zh-CN" altLang="en-US" sz="2800" b="1" i="0" u="none" strike="noStrike" kern="0" cap="none" spc="0" normalizeH="0" baseline="0" noProof="0" dirty="0" smtClean="0">
                <a:ln>
                  <a:noFill/>
                </a:ln>
                <a:solidFill>
                  <a:srgbClr val="FF0000"/>
                </a:solidFill>
                <a:effectLst/>
                <a:uLnTx/>
                <a:uFillTx/>
                <a:latin typeface="黑体" pitchFamily="49" charset="-122"/>
                <a:ea typeface="黑体" pitchFamily="49" charset="-122"/>
              </a:rPr>
              <a:t>对于未知样品的定量尝试</a:t>
            </a:r>
            <a:endParaRPr kumimoji="1" lang="en-US" altLang="ja-JP" sz="2800" b="1" i="0" u="none" strike="noStrike" kern="0" cap="none" spc="0" normalizeH="0" baseline="0" noProof="0" dirty="0" smtClean="0">
              <a:ln>
                <a:noFill/>
              </a:ln>
              <a:solidFill>
                <a:srgbClr val="FF0000"/>
              </a:solidFill>
              <a:effectLst/>
              <a:uLnTx/>
              <a:uFillTx/>
              <a:latin typeface="黑体" pitchFamily="49" charset="-122"/>
              <a:ea typeface="黑体" pitchFamily="49" charset="-122"/>
            </a:endParaRPr>
          </a:p>
          <a:p>
            <a:pPr marL="990600" marR="0" lvl="1" indent="-533400" algn="l" defTabSz="914400" rtl="0" eaLnBrk="0" fontAlgn="base" latinLnBrk="0" hangingPunct="0">
              <a:lnSpc>
                <a:spcPct val="100000"/>
              </a:lnSpc>
              <a:spcBef>
                <a:spcPct val="20000"/>
              </a:spcBef>
              <a:spcAft>
                <a:spcPct val="0"/>
              </a:spcAft>
              <a:buClrTx/>
              <a:buSzTx/>
              <a:buFontTx/>
              <a:buNone/>
              <a:tabLst/>
              <a:defRPr/>
            </a:pPr>
            <a:r>
              <a:rPr kumimoji="1" lang="en-US" altLang="ja-JP" sz="2800" b="1" i="0" u="none" strike="noStrike" kern="0" cap="none" spc="0" normalizeH="0" baseline="0" noProof="0" dirty="0" smtClean="0">
                <a:ln>
                  <a:noFill/>
                </a:ln>
                <a:solidFill>
                  <a:srgbClr val="FF0000"/>
                </a:solidFill>
                <a:effectLst/>
                <a:uLnTx/>
                <a:uFillTx/>
                <a:latin typeface="黑体" pitchFamily="49" charset="-122"/>
                <a:ea typeface="黑体" pitchFamily="49" charset="-122"/>
              </a:rPr>
              <a:t>	</a:t>
            </a:r>
            <a:r>
              <a:rPr kumimoji="1" lang="en-US" altLang="ja-JP"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SBR-a, SBR-b, SBR-c, SBR-e and SBR-f</a:t>
            </a:r>
            <a:endParaRPr kumimoji="1" lang="ja-JP"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5</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6"/>
          <p:cNvPicPr>
            <a:picLocks noChangeAspect="1" noChangeArrowheads="1"/>
          </p:cNvPicPr>
          <p:nvPr/>
        </p:nvPicPr>
        <p:blipFill>
          <a:blip r:embed="rId2" cstate="print"/>
          <a:srcRect/>
          <a:stretch>
            <a:fillRect/>
          </a:stretch>
        </p:blipFill>
        <p:spPr bwMode="auto">
          <a:xfrm>
            <a:off x="0" y="1628775"/>
            <a:ext cx="9144000" cy="4884738"/>
          </a:xfrm>
          <a:prstGeom prst="rect">
            <a:avLst/>
          </a:prstGeom>
          <a:noFill/>
          <a:ln w="9525">
            <a:noFill/>
            <a:miter lim="800000"/>
            <a:headEnd/>
            <a:tailEnd/>
          </a:ln>
        </p:spPr>
      </p:pic>
      <p:sp>
        <p:nvSpPr>
          <p:cNvPr id="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403CC482-2C4C-48E3-8AD2-D01AE6E53F00}" type="slidenum">
              <a:rPr lang="ja-JP" altLang="en-US" sz="1400"/>
              <a:pPr algn="r"/>
              <a:t>5</a:t>
            </a:fld>
            <a:endParaRPr lang="en-US" altLang="ja-JP" sz="1400"/>
          </a:p>
        </p:txBody>
      </p:sp>
      <p:sp>
        <p:nvSpPr>
          <p:cNvPr id="8" name="Rectangle 2"/>
          <p:cNvSpPr txBox="1">
            <a:spLocks noChangeArrowheads="1"/>
          </p:cNvSpPr>
          <p:nvPr/>
        </p:nvSpPr>
        <p:spPr bwMode="auto">
          <a:xfrm>
            <a:off x="0" y="547688"/>
            <a:ext cx="9144000"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1" lang="zh-CN" altLang="en-US" sz="2000" b="1" i="0" u="none" strike="noStrike" kern="0" cap="none" spc="0" normalizeH="0" baseline="0" noProof="0" dirty="0" smtClean="0">
                <a:ln>
                  <a:noFill/>
                </a:ln>
                <a:solidFill>
                  <a:schemeClr val="tx2"/>
                </a:solidFill>
                <a:effectLst/>
                <a:uLnTx/>
                <a:uFillTx/>
                <a:latin typeface="+mn-lt"/>
                <a:ea typeface="+mj-ea"/>
                <a:cs typeface="+mj-cs"/>
              </a:rPr>
              <a:t>利用标准样进样对</a:t>
            </a:r>
            <a:r>
              <a:rPr kumimoji="1" lang="en-US" altLang="ja-JP" sz="2000" b="1" i="0" u="none" strike="noStrike" kern="0" cap="none" spc="0" normalizeH="0" baseline="0" noProof="0" dirty="0" smtClean="0">
                <a:ln>
                  <a:noFill/>
                </a:ln>
                <a:solidFill>
                  <a:schemeClr val="tx2"/>
                </a:solidFill>
                <a:effectLst/>
                <a:uLnTx/>
                <a:uFillTx/>
                <a:latin typeface="+mn-lt"/>
                <a:ea typeface="+mj-ea"/>
                <a:cs typeface="+mj-cs"/>
              </a:rPr>
              <a:t>GC/FID</a:t>
            </a:r>
            <a:r>
              <a:rPr kumimoji="1" lang="zh-CN" altLang="en-US" sz="2000" b="1" i="0" u="none" strike="noStrike" kern="0" cap="none" spc="0" normalizeH="0" baseline="0" noProof="0" dirty="0" smtClean="0">
                <a:ln>
                  <a:noFill/>
                </a:ln>
                <a:solidFill>
                  <a:schemeClr val="tx2"/>
                </a:solidFill>
                <a:effectLst/>
                <a:uLnTx/>
                <a:uFillTx/>
                <a:latin typeface="+mn-lt"/>
                <a:ea typeface="+mj-ea"/>
                <a:cs typeface="+mj-cs"/>
              </a:rPr>
              <a:t>方法的可行性进行讨论</a:t>
            </a:r>
            <a:r>
              <a:rPr kumimoji="1" lang="ja-JP" altLang="en-US" sz="2000" b="1" i="0" u="none" strike="noStrike" kern="0" cap="none" spc="0" normalizeH="0" baseline="0" noProof="0" dirty="0" smtClean="0">
                <a:ln>
                  <a:noFill/>
                </a:ln>
                <a:solidFill>
                  <a:schemeClr val="tx2"/>
                </a:solidFill>
                <a:effectLst/>
                <a:uLnTx/>
                <a:uFillTx/>
                <a:latin typeface="+mn-lt"/>
                <a:ea typeface="+mj-ea"/>
                <a:cs typeface="+mj-cs"/>
              </a:rPr>
              <a:t/>
            </a:r>
            <a:br>
              <a:rPr kumimoji="1" lang="ja-JP" altLang="en-US" sz="2000" b="1" i="0" u="none" strike="noStrike" kern="0" cap="none" spc="0" normalizeH="0" baseline="0" noProof="0" dirty="0" smtClean="0">
                <a:ln>
                  <a:noFill/>
                </a:ln>
                <a:solidFill>
                  <a:schemeClr val="tx2"/>
                </a:solidFill>
                <a:effectLst/>
                <a:uLnTx/>
                <a:uFillTx/>
                <a:latin typeface="+mn-lt"/>
                <a:ea typeface="+mj-ea"/>
                <a:cs typeface="+mj-cs"/>
              </a:rPr>
            </a:br>
            <a:r>
              <a:rPr kumimoji="1" lang="zh-CN" altLang="en-US" sz="2000" b="1" i="0" u="none" strike="noStrike" kern="0" cap="none" spc="0" normalizeH="0" baseline="0" noProof="0" dirty="0" smtClean="0">
                <a:ln>
                  <a:noFill/>
                </a:ln>
                <a:solidFill>
                  <a:schemeClr val="tx2"/>
                </a:solidFill>
                <a:effectLst/>
                <a:uLnTx/>
                <a:uFillTx/>
                <a:latin typeface="+mn-lt"/>
                <a:ea typeface="+mj-ea"/>
                <a:cs typeface="+mj-cs"/>
              </a:rPr>
              <a:t>标准样</a:t>
            </a:r>
            <a:r>
              <a:rPr kumimoji="1" lang="en-US" altLang="ja-JP" sz="2000" b="1" i="0" u="none" strike="noStrike" kern="0" cap="none" spc="0" normalizeH="0" baseline="0" noProof="0" dirty="0" smtClean="0">
                <a:ln>
                  <a:noFill/>
                </a:ln>
                <a:solidFill>
                  <a:schemeClr val="tx2"/>
                </a:solidFill>
                <a:effectLst/>
                <a:uLnTx/>
                <a:uFillTx/>
                <a:latin typeface="+mn-lt"/>
                <a:ea typeface="+mj-ea"/>
                <a:cs typeface="+mj-cs"/>
              </a:rPr>
              <a:t>100ng</a:t>
            </a:r>
            <a:r>
              <a:rPr kumimoji="1" lang="zh-CN" altLang="en-US" sz="2000" b="1" i="0" u="none" strike="noStrike" kern="0" cap="none" spc="0" normalizeH="0" baseline="0" noProof="0" dirty="0" smtClean="0">
                <a:ln>
                  <a:noFill/>
                </a:ln>
                <a:solidFill>
                  <a:schemeClr val="tx2"/>
                </a:solidFill>
                <a:effectLst/>
                <a:uLnTx/>
                <a:uFillTx/>
                <a:latin typeface="+mn-lt"/>
                <a:ea typeface="+mj-ea"/>
                <a:cs typeface="+mj-cs"/>
              </a:rPr>
              <a:t>，组成为</a:t>
            </a:r>
            <a:r>
              <a:rPr lang="zh-CN" altLang="en-US" sz="2000" b="1" kern="0" dirty="0" smtClean="0">
                <a:latin typeface="黑体" pitchFamily="49" charset="-122"/>
                <a:ea typeface="黑体" pitchFamily="49" charset="-122"/>
              </a:rPr>
              <a:t>甲苯</a:t>
            </a:r>
            <a:r>
              <a:rPr lang="en-US" altLang="ja-JP" sz="2000" b="1" kern="0" dirty="0" smtClean="0">
                <a:latin typeface="黑体" pitchFamily="49" charset="-122"/>
                <a:ea typeface="黑体" pitchFamily="49" charset="-122"/>
              </a:rPr>
              <a:t>, D5, C16</a:t>
            </a:r>
            <a:r>
              <a:rPr lang="ja-JP" altLang="en-US" sz="2000" b="1" kern="0" dirty="0" smtClean="0">
                <a:latin typeface="黑体" pitchFamily="49" charset="-122"/>
                <a:ea typeface="黑体" pitchFamily="49" charset="-122"/>
              </a:rPr>
              <a:t> </a:t>
            </a:r>
            <a:r>
              <a:rPr lang="zh-CN" altLang="en-US" sz="2000" b="1" kern="0" dirty="0" smtClean="0">
                <a:latin typeface="黑体" pitchFamily="49" charset="-122"/>
                <a:ea typeface="黑体" pitchFamily="49" charset="-122"/>
              </a:rPr>
              <a:t>和</a:t>
            </a:r>
            <a:r>
              <a:rPr lang="en-US" altLang="ja-JP" sz="2000" b="1" kern="0" dirty="0" smtClean="0">
                <a:latin typeface="黑体" pitchFamily="49" charset="-122"/>
                <a:ea typeface="黑体" pitchFamily="49" charset="-122"/>
              </a:rPr>
              <a:t>DOP</a:t>
            </a:r>
            <a:r>
              <a:rPr lang="zh-CN" altLang="en-US" sz="2000" b="1" kern="0" dirty="0" smtClean="0">
                <a:latin typeface="黑体" pitchFamily="49" charset="-122"/>
                <a:ea typeface="黑体" pitchFamily="49" charset="-122"/>
              </a:rPr>
              <a:t>各</a:t>
            </a:r>
            <a:r>
              <a:rPr lang="en-US" altLang="ja-JP" sz="2000" b="1" kern="0" dirty="0" smtClean="0">
                <a:latin typeface="黑体" pitchFamily="49" charset="-122"/>
                <a:ea typeface="黑体" pitchFamily="49" charset="-122"/>
              </a:rPr>
              <a:t>100ng/</a:t>
            </a:r>
            <a:r>
              <a:rPr lang="en-US" altLang="ja-JP" sz="2000" b="1" kern="0" dirty="0" err="1" smtClean="0">
                <a:latin typeface="黑体" pitchFamily="49" charset="-122"/>
                <a:ea typeface="黑体" pitchFamily="49" charset="-122"/>
              </a:rPr>
              <a:t>ul</a:t>
            </a:r>
            <a:r>
              <a:rPr lang="zh-CN" altLang="en-US" sz="2000" b="1" kern="0" dirty="0" smtClean="0">
                <a:latin typeface="黑体" pitchFamily="49" charset="-122"/>
                <a:ea typeface="黑体" pitchFamily="49" charset="-122"/>
              </a:rPr>
              <a:t>的浓度</a:t>
            </a:r>
            <a:endParaRPr lang="en-US" altLang="zh-CN" sz="2000" b="1" kern="0" dirty="0" smtClean="0">
              <a:latin typeface="黑体" pitchFamily="49" charset="-122"/>
              <a:ea typeface="黑体" pitchFamily="49" charset="-122"/>
            </a:endParaRPr>
          </a:p>
          <a:p>
            <a:pPr lvl="0" algn="ctr" eaLnBrk="0" hangingPunct="0"/>
            <a:r>
              <a:rPr lang="zh-CN" altLang="en-US" sz="2000" b="1" kern="0" dirty="0" smtClean="0">
                <a:latin typeface="黑体" pitchFamily="49" charset="-122"/>
                <a:ea typeface="黑体" pitchFamily="49" charset="-122"/>
              </a:rPr>
              <a:t>溶解在正己烷当中</a:t>
            </a:r>
            <a:r>
              <a:rPr lang="en-US" altLang="ja-JP" sz="2000" b="1" kern="0" dirty="0" smtClean="0">
                <a:latin typeface="黑体" pitchFamily="49" charset="-122"/>
                <a:ea typeface="黑体" pitchFamily="49" charset="-122"/>
              </a:rPr>
              <a:t> </a:t>
            </a:r>
            <a:endParaRPr kumimoji="1" lang="ja-JP" altLang="en-US" sz="2000" b="1" i="0" u="none" strike="noStrike" kern="0" cap="none" spc="0" normalizeH="0" baseline="0" noProof="0" dirty="0" smtClean="0">
              <a:ln>
                <a:noFill/>
              </a:ln>
              <a:solidFill>
                <a:schemeClr val="tx2"/>
              </a:solidFill>
              <a:effectLst/>
              <a:uLnTx/>
              <a:uFillTx/>
              <a:latin typeface="+mn-lt"/>
              <a:ea typeface="+mj-ea"/>
              <a:cs typeface="+mj-cs"/>
            </a:endParaRPr>
          </a:p>
        </p:txBody>
      </p:sp>
      <p:sp>
        <p:nvSpPr>
          <p:cNvPr id="9" name="Rectangle 2"/>
          <p:cNvSpPr>
            <a:spLocks noChangeArrowheads="1"/>
          </p:cNvSpPr>
          <p:nvPr/>
        </p:nvSpPr>
        <p:spPr bwMode="auto">
          <a:xfrm>
            <a:off x="4211961" y="0"/>
            <a:ext cx="4932040"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zh-CN" altLang="en-US" b="1" kern="0" dirty="0" smtClean="0">
                <a:solidFill>
                  <a:srgbClr val="FF0000"/>
                </a:solidFill>
                <a:latin typeface="黑体" pitchFamily="49" charset="-122"/>
                <a:ea typeface="黑体" pitchFamily="49" charset="-122"/>
              </a:rPr>
              <a:t>利用</a:t>
            </a:r>
            <a:r>
              <a:rPr lang="en-US" altLang="ja-JP" b="1" kern="0" dirty="0" smtClean="0">
                <a:solidFill>
                  <a:srgbClr val="FF0000"/>
                </a:solidFill>
                <a:latin typeface="黑体" pitchFamily="49" charset="-122"/>
                <a:ea typeface="黑体" pitchFamily="49" charset="-122"/>
              </a:rPr>
              <a:t>GC/FID</a:t>
            </a:r>
            <a:r>
              <a:rPr lang="zh-CN" altLang="en-US" b="1" kern="0" dirty="0" smtClean="0">
                <a:solidFill>
                  <a:srgbClr val="FF0000"/>
                </a:solidFill>
                <a:latin typeface="黑体" pitchFamily="49" charset="-122"/>
                <a:ea typeface="黑体" pitchFamily="49" charset="-122"/>
              </a:rPr>
              <a:t>的可行性方法讨论</a:t>
            </a:r>
            <a:r>
              <a:rPr lang="ja-JP" altLang="en-US" b="1" kern="0" dirty="0" smtClean="0">
                <a:solidFill>
                  <a:srgbClr val="FF0000"/>
                </a:solidFill>
                <a:latin typeface="黑体" pitchFamily="49" charset="-122"/>
                <a:ea typeface="黑体" pitchFamily="49" charset="-122"/>
              </a:rPr>
              <a:t> </a:t>
            </a:r>
            <a:endParaRPr lang="en-US" altLang="ja-JP" b="1" kern="0" dirty="0" smtClean="0">
              <a:solidFill>
                <a:srgbClr val="FF0000"/>
              </a:solidFill>
              <a:latin typeface="黑体" pitchFamily="49" charset="-122"/>
              <a:ea typeface="黑体" pitchFamily="49" charset="-122"/>
            </a:endParaRPr>
          </a:p>
        </p:txBody>
      </p:sp>
      <p:pic>
        <p:nvPicPr>
          <p:cNvPr id="10" name="Picture 7"/>
          <p:cNvPicPr>
            <a:picLocks noChangeAspect="1" noChangeArrowheads="1"/>
          </p:cNvPicPr>
          <p:nvPr/>
        </p:nvPicPr>
        <p:blipFill>
          <a:blip r:embed="rId3" cstate="print"/>
          <a:srcRect/>
          <a:stretch>
            <a:fillRect/>
          </a:stretch>
        </p:blipFill>
        <p:spPr bwMode="auto">
          <a:xfrm>
            <a:off x="2965450" y="1989138"/>
            <a:ext cx="5422900" cy="119221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latin typeface="黑体" pitchFamily="2" charset="-122"/>
                <a:ea typeface="黑体" pitchFamily="2" charset="-122"/>
              </a:rPr>
              <a:pPr>
                <a:defRPr/>
              </a:pPr>
              <a:t>6</a:t>
            </a:fld>
            <a:endParaRPr lang="en-US" altLang="ja-JP">
              <a:latin typeface="黑体" pitchFamily="2" charset="-122"/>
              <a:ea typeface="黑体" pitchFamily="2" charset="-122"/>
            </a:endParaRPr>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6" name="Group 1774"/>
          <p:cNvGraphicFramePr>
            <a:graphicFrameLocks noGrp="1"/>
          </p:cNvGraphicFramePr>
          <p:nvPr/>
        </p:nvGraphicFramePr>
        <p:xfrm>
          <a:off x="611188" y="1341438"/>
          <a:ext cx="3529012" cy="1097280"/>
        </p:xfrm>
        <a:graphic>
          <a:graphicData uri="http://schemas.openxmlformats.org/drawingml/2006/table">
            <a:tbl>
              <a:tblPr/>
              <a:tblGrid>
                <a:gridCol w="865187"/>
                <a:gridCol w="1800225"/>
                <a:gridCol w="863600"/>
              </a:tblGrid>
              <a:tr h="214313">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JPS-700</a:t>
                      </a:r>
                      <a:endParaRPr kumimoji="1" lang="en-US" altLang="ja-JP" sz="12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保温炉温度</a:t>
                      </a:r>
                      <a:endParaRPr kumimoji="1" lang="en-US" altLang="ja-JP" sz="1200" b="1"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黑体" pitchFamily="2" charset="-122"/>
                          <a:ea typeface="黑体" pitchFamily="2" charset="-122"/>
                        </a:rPr>
                        <a:t>400℃</a:t>
                      </a:r>
                      <a:endParaRPr kumimoji="1" lang="en-US" altLang="ja-JP" sz="1200" b="0" i="0" u="none" strike="noStrike" cap="none" normalizeH="0" baseline="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进样针温度</a:t>
                      </a:r>
                      <a:endParaRPr kumimoji="1" lang="en-US" altLang="ja-JP" sz="12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黑体" pitchFamily="2" charset="-122"/>
                          <a:ea typeface="黑体" pitchFamily="2" charset="-122"/>
                        </a:rPr>
                        <a:t>300℃</a:t>
                      </a:r>
                      <a:endParaRPr kumimoji="1" lang="en-US" altLang="ja-JP" sz="1200" b="0" i="0" u="none" strike="noStrike" cap="none" normalizeH="0" baseline="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热箔片</a:t>
                      </a:r>
                      <a:endParaRPr kumimoji="1" lang="en-US" altLang="ja-JP" sz="12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黑体" pitchFamily="2" charset="-122"/>
                          <a:ea typeface="黑体" pitchFamily="2" charset="-122"/>
                        </a:rPr>
                        <a:t>F590℃</a:t>
                      </a:r>
                      <a:endParaRPr kumimoji="1" lang="en-US" altLang="ja-JP" sz="1200" b="0" i="0" u="none" strike="noStrike" cap="none" normalizeH="0" baseline="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裂解时间</a:t>
                      </a:r>
                      <a:endParaRPr kumimoji="1" lang="en-US" altLang="ja-JP" sz="12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5 sec</a:t>
                      </a:r>
                      <a:endParaRPr kumimoji="1" lang="en-US" altLang="ja-JP" sz="12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7" name="Group 1778"/>
          <p:cNvGraphicFramePr>
            <a:graphicFrameLocks noGrp="1"/>
          </p:cNvGraphicFramePr>
          <p:nvPr/>
        </p:nvGraphicFramePr>
        <p:xfrm>
          <a:off x="611188" y="2636838"/>
          <a:ext cx="3529012" cy="1097280"/>
        </p:xfrm>
        <a:graphic>
          <a:graphicData uri="http://schemas.openxmlformats.org/drawingml/2006/table">
            <a:tbl>
              <a:tblPr/>
              <a:tblGrid>
                <a:gridCol w="647700"/>
                <a:gridCol w="1219200"/>
                <a:gridCol w="1662112"/>
              </a:tblGrid>
              <a:tr h="214313">
                <a:tc rowSpan="4">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mn-lt"/>
                          <a:ea typeface="ＭＳ Ｐゴシック" charset="-128"/>
                        </a:rPr>
                        <a:t>FID</a:t>
                      </a:r>
                      <a:endParaRPr kumimoji="1" lang="en-US" altLang="ja-JP" sz="1200" b="0"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mn-lt"/>
                          <a:ea typeface="ＭＳ Ｐゴシック" charset="-128"/>
                        </a:rPr>
                        <a:t>Make up gas</a:t>
                      </a:r>
                      <a:endParaRPr kumimoji="1" lang="en-US" altLang="ja-JP" sz="12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mn-lt"/>
                          <a:ea typeface="ＭＳ Ｐゴシック" charset="-128"/>
                        </a:rPr>
                        <a:t>10 ml/min (N2)</a:t>
                      </a:r>
                      <a:endParaRPr kumimoji="1" lang="en-US" altLang="ja-JP" sz="12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mn-lt"/>
                          <a:ea typeface="ＭＳ Ｐゴシック" charset="-128"/>
                        </a:rPr>
                        <a:t>H2</a:t>
                      </a:r>
                      <a:endParaRPr kumimoji="1" lang="en-US" altLang="ja-JP" sz="12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mn-lt"/>
                          <a:ea typeface="ＭＳ Ｐゴシック" charset="-128"/>
                        </a:rPr>
                        <a:t>30 ml/min</a:t>
                      </a:r>
                      <a:endParaRPr kumimoji="1" lang="en-US" altLang="ja-JP" sz="12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mn-lt"/>
                          <a:ea typeface="ＭＳ Ｐゴシック" charset="-128"/>
                        </a:rPr>
                        <a:t>Air</a:t>
                      </a:r>
                      <a:endParaRPr kumimoji="1" lang="en-US" altLang="ja-JP" sz="12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mn-lt"/>
                          <a:ea typeface="ＭＳ Ｐゴシック" charset="-128"/>
                        </a:rPr>
                        <a:t>400 ml/min</a:t>
                      </a:r>
                      <a:endParaRPr kumimoji="1" lang="en-US" altLang="ja-JP" sz="12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mn-lt"/>
                          <a:ea typeface="ＭＳ Ｐゴシック" charset="-128"/>
                        </a:rPr>
                        <a:t>Range</a:t>
                      </a:r>
                      <a:endParaRPr kumimoji="1" lang="en-US" altLang="ja-JP" sz="12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mn-lt"/>
                          <a:ea typeface="ＭＳ Ｐゴシック" charset="-128"/>
                        </a:rPr>
                        <a:t>3</a:t>
                      </a:r>
                      <a:endParaRPr kumimoji="1" lang="en-US" altLang="ja-JP" sz="1200" b="0"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8" name="Group 1834"/>
          <p:cNvGraphicFramePr>
            <a:graphicFrameLocks noGrp="1"/>
          </p:cNvGraphicFramePr>
          <p:nvPr/>
        </p:nvGraphicFramePr>
        <p:xfrm>
          <a:off x="611188" y="3933825"/>
          <a:ext cx="3529012" cy="822960"/>
        </p:xfrm>
        <a:graphic>
          <a:graphicData uri="http://schemas.openxmlformats.org/drawingml/2006/table">
            <a:tbl>
              <a:tblPr/>
              <a:tblGrid>
                <a:gridCol w="936625"/>
                <a:gridCol w="1655762"/>
                <a:gridCol w="936625"/>
              </a:tblGrid>
              <a:tr h="214313">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JDS-200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分析时长</a:t>
                      </a:r>
                      <a:endParaRPr kumimoji="1" lang="en-US" altLang="ja-JP" sz="1200" b="1"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40 min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记录时长</a:t>
                      </a:r>
                      <a:endParaRPr kumimoji="1" lang="en-US" altLang="ja-JP" sz="1200" b="1"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黑体" pitchFamily="2" charset="-122"/>
                          <a:ea typeface="黑体" pitchFamily="2" charset="-122"/>
                        </a:rPr>
                        <a:t>40 min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4313">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采样频率</a:t>
                      </a:r>
                      <a:endParaRPr kumimoji="1" lang="en-US" altLang="ja-JP" sz="1200" b="1"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10 Hz</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Rectangle 2"/>
          <p:cNvSpPr>
            <a:spLocks noChangeArrowheads="1"/>
          </p:cNvSpPr>
          <p:nvPr/>
        </p:nvSpPr>
        <p:spPr bwMode="auto">
          <a:xfrm>
            <a:off x="0" y="547688"/>
            <a:ext cx="9144000" cy="577850"/>
          </a:xfrm>
          <a:prstGeom prst="rect">
            <a:avLst/>
          </a:prstGeom>
          <a:noFill/>
          <a:ln w="9525">
            <a:noFill/>
            <a:miter lim="800000"/>
            <a:headEnd/>
            <a:tailEnd/>
          </a:ln>
        </p:spPr>
        <p:txBody>
          <a:bodyPr anchor="ctr"/>
          <a:lstStyle/>
          <a:p>
            <a:pPr algn="ctr" eaLnBrk="0" hangingPunct="0"/>
            <a:r>
              <a:rPr lang="en-US" altLang="ja-JP" sz="2400" b="1" dirty="0" smtClean="0">
                <a:solidFill>
                  <a:schemeClr val="tx2"/>
                </a:solidFill>
                <a:latin typeface="+mn-lt"/>
              </a:rPr>
              <a:t>JPS-700+GC/FID</a:t>
            </a:r>
            <a:endParaRPr lang="ja-JP" altLang="en-US" sz="2400" b="1" dirty="0">
              <a:solidFill>
                <a:schemeClr val="tx2"/>
              </a:solidFill>
              <a:latin typeface="+mn-lt"/>
            </a:endParaRPr>
          </a:p>
        </p:txBody>
      </p:sp>
      <p:graphicFrame>
        <p:nvGraphicFramePr>
          <p:cNvPr id="10" name="Group 2075"/>
          <p:cNvGraphicFramePr>
            <a:graphicFrameLocks noGrp="1"/>
          </p:cNvGraphicFramePr>
          <p:nvPr/>
        </p:nvGraphicFramePr>
        <p:xfrm>
          <a:off x="611188" y="4941888"/>
          <a:ext cx="3744912" cy="823278"/>
        </p:xfrm>
        <a:graphic>
          <a:graphicData uri="http://schemas.openxmlformats.org/drawingml/2006/table">
            <a:tbl>
              <a:tblPr/>
              <a:tblGrid>
                <a:gridCol w="703262"/>
                <a:gridCol w="1025525"/>
                <a:gridCol w="2016125"/>
              </a:tblGrid>
              <a:tr h="274638">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色谱柱</a:t>
                      </a:r>
                      <a:endParaRPr kumimoji="1" lang="en-US" altLang="ja-JP" sz="1200" b="1"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DB-5MS</a:t>
                      </a:r>
                      <a:endParaRPr kumimoji="1" lang="en-US" altLang="ja-JP" sz="1800" b="1"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内径</a:t>
                      </a: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 0.25 mm</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长度</a:t>
                      </a: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 30 m</a:t>
                      </a:r>
                      <a:endParaRPr kumimoji="1" lang="en-US" altLang="ja-JP" sz="1800" b="1"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膜厚</a:t>
                      </a: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 0.25 um</a:t>
                      </a:r>
                      <a:endParaRPr kumimoji="1" lang="en-US" altLang="ja-JP" sz="1800" b="1"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1" name="Group 2073"/>
          <p:cNvGraphicFramePr>
            <a:graphicFrameLocks noGrp="1"/>
          </p:cNvGraphicFramePr>
          <p:nvPr/>
        </p:nvGraphicFramePr>
        <p:xfrm>
          <a:off x="4572000" y="1341438"/>
          <a:ext cx="4105275" cy="4301496"/>
        </p:xfrm>
        <a:graphic>
          <a:graphicData uri="http://schemas.openxmlformats.org/drawingml/2006/table">
            <a:tbl>
              <a:tblPr/>
              <a:tblGrid>
                <a:gridCol w="528638"/>
                <a:gridCol w="1870075"/>
                <a:gridCol w="1706562"/>
              </a:tblGrid>
              <a:tr h="274638">
                <a:tc rowSpan="15">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GC</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恒流模式</a:t>
                      </a:r>
                      <a:endParaRPr kumimoji="1" lang="en-US" altLang="ja-JP" sz="1200" b="1"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r>
              <a:tr h="274638">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进样口压力</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黑体" pitchFamily="2" charset="-122"/>
                          <a:ea typeface="黑体" pitchFamily="2" charset="-122"/>
                        </a:rPr>
                        <a:t>80 kpa (at 40℃)</a:t>
                      </a:r>
                      <a:endParaRPr kumimoji="1" lang="en-US" altLang="ja-JP" sz="1800" b="0" i="0" u="none" strike="noStrike" cap="none" normalizeH="0" baseline="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 </a:t>
                      </a: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色谱柱流速</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黑体" pitchFamily="2" charset="-122"/>
                          <a:ea typeface="黑体" pitchFamily="2" charset="-122"/>
                        </a:rPr>
                        <a:t>1.0 ml/min (He)</a:t>
                      </a:r>
                      <a:endParaRPr kumimoji="1" lang="en-US" altLang="ja-JP" sz="1800" b="0" i="0" u="none" strike="noStrike" cap="none" normalizeH="0" baseline="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 </a:t>
                      </a: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总流速</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黑体" pitchFamily="2" charset="-122"/>
                          <a:ea typeface="黑体" pitchFamily="2" charset="-122"/>
                        </a:rPr>
                        <a:t>25 cm/sec</a:t>
                      </a:r>
                      <a:endParaRPr kumimoji="1" lang="en-US" altLang="ja-JP" sz="1800" b="0" i="0" u="none" strike="noStrike" cap="none" normalizeH="0" baseline="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vMerge="1">
                  <a:txBody>
                    <a:bodyPr/>
                    <a:lstStyle/>
                    <a:p>
                      <a:endParaRPr kumimoji="1" lang="ja-JP" altLang="en-US"/>
                    </a:p>
                  </a:txBody>
                  <a:tcPr/>
                </a:tc>
                <a:tc rowSpan="3">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炉温</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Initial: 40℃(3 min)</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黑体" pitchFamily="2" charset="-122"/>
                          <a:ea typeface="黑体" pitchFamily="2" charset="-122"/>
                        </a:rPr>
                        <a:t>Rate: 10℃/min</a:t>
                      </a:r>
                      <a:endParaRPr kumimoji="1" lang="en-US" altLang="ja-JP" sz="1800" b="0" i="0" u="none" strike="noStrike" cap="none" normalizeH="0" baseline="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vMerge="1">
                  <a:txBody>
                    <a:bodyPr/>
                    <a:lstStyle/>
                    <a:p>
                      <a:endParaRPr kumimoji="1" lang="ja-JP" altLang="en-US"/>
                    </a:p>
                  </a:txBody>
                  <a:tcPr/>
                </a:tc>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黑体" pitchFamily="2" charset="-122"/>
                          <a:ea typeface="黑体" pitchFamily="2" charset="-122"/>
                        </a:rPr>
                        <a:t>Fina: 320℃(9 min)</a:t>
                      </a:r>
                      <a:endParaRPr kumimoji="1" lang="en-US" altLang="ja-JP" sz="1800" b="0" i="0" u="none" strike="noStrike" cap="none" normalizeH="0" baseline="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分析时间</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黑体" pitchFamily="2" charset="-122"/>
                          <a:ea typeface="黑体" pitchFamily="2" charset="-122"/>
                        </a:rPr>
                        <a:t>40 min</a:t>
                      </a:r>
                      <a:endParaRPr kumimoji="1" lang="en-US" altLang="ja-JP" sz="1800" b="0" i="0" u="none" strike="noStrike" cap="none" normalizeH="0" baseline="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进样温度</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黑体" pitchFamily="2" charset="-122"/>
                          <a:ea typeface="黑体" pitchFamily="2" charset="-122"/>
                        </a:rPr>
                        <a:t>320℃</a:t>
                      </a:r>
                      <a:endParaRPr kumimoji="1" lang="en-US" altLang="ja-JP" sz="1800" b="0" i="0" u="none" strike="noStrike" cap="none" normalizeH="0" baseline="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检测器温度</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黑体" pitchFamily="2" charset="-122"/>
                          <a:ea typeface="黑体" pitchFamily="2" charset="-122"/>
                        </a:rPr>
                        <a:t>320℃</a:t>
                      </a:r>
                      <a:endParaRPr kumimoji="1" lang="en-US" altLang="ja-JP" sz="1800" b="0" i="0" u="none" strike="noStrike" cap="none" normalizeH="0" baseline="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平衡时间</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黑体" pitchFamily="2" charset="-122"/>
                          <a:ea typeface="黑体" pitchFamily="2" charset="-122"/>
                        </a:rPr>
                        <a:t>3 min</a:t>
                      </a:r>
                      <a:endParaRPr kumimoji="1" lang="en-US" altLang="ja-JP" sz="1800" b="0" i="0" u="none" strike="noStrike" cap="none" normalizeH="0" baseline="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分流比</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黑体" pitchFamily="2" charset="-122"/>
                          <a:ea typeface="黑体" pitchFamily="2" charset="-122"/>
                        </a:rPr>
                        <a:t>1/100</a:t>
                      </a:r>
                      <a:endParaRPr kumimoji="1" lang="en-US" altLang="ja-JP" sz="1800" b="0" i="0" u="none" strike="noStrike" cap="none" normalizeH="0" baseline="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总流速</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103 ml/min</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Gas save</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OFF</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v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 </a:t>
                      </a:r>
                      <a:r>
                        <a:rPr kumimoji="1" lang="zh-CN" altLang="en-US" sz="1200" b="1" i="0" u="none" strike="noStrike" cap="none" normalizeH="0" baseline="0" dirty="0" smtClean="0">
                          <a:ln>
                            <a:noFill/>
                          </a:ln>
                          <a:solidFill>
                            <a:schemeClr val="tx1"/>
                          </a:solidFill>
                          <a:effectLst/>
                          <a:latin typeface="黑体" pitchFamily="2" charset="-122"/>
                          <a:ea typeface="黑体" pitchFamily="2" charset="-122"/>
                        </a:rPr>
                        <a:t>吹扫气流速</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chemeClr val="tx1"/>
                          </a:solidFill>
                          <a:effectLst/>
                          <a:latin typeface="黑体" pitchFamily="2" charset="-122"/>
                          <a:ea typeface="黑体" pitchFamily="2" charset="-122"/>
                        </a:rPr>
                        <a:t>3.0 ml/min</a:t>
                      </a:r>
                      <a:endParaRPr kumimoji="1" lang="en-US" altLang="ja-JP" sz="1800" b="0" i="0" u="none" strike="noStrike" cap="none" normalizeH="0" baseline="0" dirty="0" smtClean="0">
                        <a:ln>
                          <a:noFill/>
                        </a:ln>
                        <a:solidFill>
                          <a:schemeClr val="tx1"/>
                        </a:solidFill>
                        <a:effectLst/>
                        <a:latin typeface="黑体" pitchFamily="2" charset="-122"/>
                        <a:ea typeface="黑体"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 name="Rectangle 2"/>
          <p:cNvSpPr>
            <a:spLocks noChangeArrowheads="1"/>
          </p:cNvSpPr>
          <p:nvPr/>
        </p:nvSpPr>
        <p:spPr bwMode="auto">
          <a:xfrm>
            <a:off x="4211961" y="0"/>
            <a:ext cx="4932040"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zh-CN" altLang="en-US" b="1" kern="0" dirty="0" smtClean="0">
                <a:solidFill>
                  <a:srgbClr val="FF0000"/>
                </a:solidFill>
                <a:latin typeface="黑体" pitchFamily="49" charset="-122"/>
                <a:ea typeface="黑体" pitchFamily="49" charset="-122"/>
              </a:rPr>
              <a:t>利用</a:t>
            </a:r>
            <a:r>
              <a:rPr lang="en-US" altLang="ja-JP" b="1" kern="0" dirty="0" smtClean="0">
                <a:solidFill>
                  <a:srgbClr val="FF0000"/>
                </a:solidFill>
                <a:latin typeface="黑体" pitchFamily="49" charset="-122"/>
                <a:ea typeface="黑体" pitchFamily="49" charset="-122"/>
              </a:rPr>
              <a:t>GC/FID</a:t>
            </a:r>
            <a:r>
              <a:rPr lang="zh-CN" altLang="en-US" b="1" kern="0" dirty="0" smtClean="0">
                <a:solidFill>
                  <a:srgbClr val="FF0000"/>
                </a:solidFill>
                <a:latin typeface="黑体" pitchFamily="49" charset="-122"/>
                <a:ea typeface="黑体" pitchFamily="49" charset="-122"/>
              </a:rPr>
              <a:t>的可行性方法讨论</a:t>
            </a:r>
            <a:r>
              <a:rPr lang="ja-JP" altLang="en-US" b="1" kern="0" dirty="0" smtClean="0">
                <a:solidFill>
                  <a:srgbClr val="FF0000"/>
                </a:solidFill>
                <a:latin typeface="黑体" pitchFamily="49" charset="-122"/>
                <a:ea typeface="黑体" pitchFamily="49" charset="-122"/>
              </a:rPr>
              <a:t> </a:t>
            </a:r>
            <a:endParaRPr lang="en-US" altLang="ja-JP" b="1" kern="0" dirty="0" smtClean="0">
              <a:solidFill>
                <a:srgbClr val="FF0000"/>
              </a:solidFill>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7</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tangle 2"/>
          <p:cNvSpPr>
            <a:spLocks noChangeArrowheads="1"/>
          </p:cNvSpPr>
          <p:nvPr/>
        </p:nvSpPr>
        <p:spPr bwMode="auto">
          <a:xfrm>
            <a:off x="4427985" y="0"/>
            <a:ext cx="4716016"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en-US" altLang="ja-JP" b="1" kern="0" dirty="0" smtClean="0">
                <a:solidFill>
                  <a:srgbClr val="FF0000"/>
                </a:solidFill>
                <a:latin typeface="黑体" pitchFamily="49" charset="-122"/>
                <a:ea typeface="黑体" pitchFamily="49" charset="-122"/>
              </a:rPr>
              <a:t>JPS-900 </a:t>
            </a:r>
            <a:r>
              <a:rPr lang="zh-CN" altLang="en-US" b="1" kern="0" dirty="0" smtClean="0">
                <a:solidFill>
                  <a:srgbClr val="FF0000"/>
                </a:solidFill>
                <a:latin typeface="黑体" pitchFamily="49" charset="-122"/>
                <a:ea typeface="黑体" pitchFamily="49" charset="-122"/>
              </a:rPr>
              <a:t>性能和可重复性实验</a:t>
            </a:r>
            <a:endParaRPr lang="en-US" altLang="ja-JP" b="1" kern="0" dirty="0" smtClean="0">
              <a:solidFill>
                <a:srgbClr val="FF0000"/>
              </a:solidFill>
              <a:latin typeface="黑体" pitchFamily="49" charset="-122"/>
              <a:ea typeface="黑体" pitchFamily="49" charset="-122"/>
            </a:endParaRPr>
          </a:p>
        </p:txBody>
      </p:sp>
      <p:sp>
        <p:nvSpPr>
          <p:cNvPr id="7" name="Rectangle 2"/>
          <p:cNvSpPr>
            <a:spLocks noChangeArrowheads="1"/>
          </p:cNvSpPr>
          <p:nvPr/>
        </p:nvSpPr>
        <p:spPr bwMode="auto">
          <a:xfrm>
            <a:off x="0" y="547688"/>
            <a:ext cx="9144000" cy="1009650"/>
          </a:xfrm>
          <a:prstGeom prst="rect">
            <a:avLst/>
          </a:prstGeom>
          <a:noFill/>
          <a:ln w="9525">
            <a:noFill/>
            <a:miter lim="800000"/>
            <a:headEnd/>
            <a:tailEnd/>
          </a:ln>
        </p:spPr>
        <p:txBody>
          <a:bodyPr anchor="ctr"/>
          <a:lstStyle/>
          <a:p>
            <a:pPr algn="ctr" eaLnBrk="0" hangingPunct="0"/>
            <a:r>
              <a:rPr lang="zh-CN" altLang="en-US" sz="2000" b="1" kern="0" dirty="0" smtClean="0">
                <a:latin typeface="黑体" pitchFamily="49" charset="-122"/>
                <a:ea typeface="黑体" pitchFamily="49" charset="-122"/>
              </a:rPr>
              <a:t>聚苯乙烯标样</a:t>
            </a:r>
            <a:r>
              <a:rPr lang="en-US" altLang="ja-JP" sz="2000" b="1" dirty="0" smtClean="0">
                <a:solidFill>
                  <a:schemeClr val="tx2"/>
                </a:solidFill>
                <a:latin typeface="+mn-lt"/>
              </a:rPr>
              <a:t>(M/W13,000)</a:t>
            </a:r>
            <a:r>
              <a:rPr lang="ja-JP" altLang="en-US" sz="2000" b="1" dirty="0" smtClean="0">
                <a:solidFill>
                  <a:schemeClr val="tx2"/>
                </a:solidFill>
                <a:latin typeface="+mn-lt"/>
              </a:rPr>
              <a:t>・</a:t>
            </a:r>
            <a:r>
              <a:rPr lang="ja-JP" altLang="en-US" sz="2000" b="1" dirty="0">
                <a:solidFill>
                  <a:schemeClr val="tx2"/>
                </a:solidFill>
                <a:latin typeface="+mn-lt"/>
              </a:rPr>
              <a:t>・・</a:t>
            </a:r>
            <a:r>
              <a:rPr lang="en-US" altLang="ja-JP" sz="2000" b="1" dirty="0" smtClean="0">
                <a:solidFill>
                  <a:schemeClr val="tx2"/>
                </a:solidFill>
                <a:latin typeface="+mn-lt"/>
              </a:rPr>
              <a:t>0.1</a:t>
            </a:r>
            <a:r>
              <a:rPr lang="ja-JP" altLang="en-US" sz="2000" b="1" dirty="0" smtClean="0">
                <a:solidFill>
                  <a:schemeClr val="tx2"/>
                </a:solidFill>
                <a:latin typeface="+mn-lt"/>
              </a:rPr>
              <a:t> </a:t>
            </a:r>
            <a:r>
              <a:rPr lang="en-US" altLang="ja-JP" sz="2000" b="1" dirty="0" smtClean="0">
                <a:solidFill>
                  <a:schemeClr val="tx2"/>
                </a:solidFill>
                <a:latin typeface="+mn-lt"/>
              </a:rPr>
              <a:t>to 0.5mg</a:t>
            </a:r>
            <a:r>
              <a:rPr lang="en-US" altLang="ja-JP" sz="2000" b="1" dirty="0">
                <a:solidFill>
                  <a:schemeClr val="tx2"/>
                </a:solidFill>
                <a:latin typeface="+mn-lt"/>
              </a:rPr>
              <a:t/>
            </a:r>
            <a:br>
              <a:rPr lang="en-US" altLang="ja-JP" sz="2000" b="1" dirty="0">
                <a:solidFill>
                  <a:schemeClr val="tx2"/>
                </a:solidFill>
                <a:latin typeface="+mn-lt"/>
              </a:rPr>
            </a:br>
            <a:endParaRPr lang="en-US" altLang="ja-JP" sz="2000" b="1" dirty="0">
              <a:solidFill>
                <a:schemeClr val="tx2"/>
              </a:solidFill>
              <a:latin typeface="+mn-lt"/>
            </a:endParaRPr>
          </a:p>
        </p:txBody>
      </p:sp>
      <p:graphicFrame>
        <p:nvGraphicFramePr>
          <p:cNvPr id="8" name="Group 240"/>
          <p:cNvGraphicFramePr>
            <a:graphicFrameLocks noGrp="1"/>
          </p:cNvGraphicFramePr>
          <p:nvPr/>
        </p:nvGraphicFramePr>
        <p:xfrm>
          <a:off x="1331913" y="1773238"/>
          <a:ext cx="6408737" cy="4023360"/>
        </p:xfrm>
        <a:graphic>
          <a:graphicData uri="http://schemas.openxmlformats.org/drawingml/2006/table">
            <a:tbl>
              <a:tblPr/>
              <a:tblGrid>
                <a:gridCol w="1181100"/>
                <a:gridCol w="2481262"/>
                <a:gridCol w="2746375"/>
              </a:tblGrid>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n-lt"/>
                          <a:ea typeface="ＭＳ Ｐゴシック" charset="-128"/>
                        </a:rPr>
                        <a:t>#</a:t>
                      </a:r>
                      <a:endParaRPr kumimoji="1" lang="ja-JP" altLang="en-US" sz="1600" b="0"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mn-lt"/>
                          <a:ea typeface="ＭＳ Ｐゴシック" charset="-128"/>
                        </a:rPr>
                        <a:t>File name</a:t>
                      </a:r>
                      <a:endParaRPr kumimoji="1" lang="ja-JP" altLang="en-US" sz="1600" b="0"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chemeClr val="tx1"/>
                          </a:solidFill>
                          <a:effectLst/>
                          <a:latin typeface="+mn-lt"/>
                          <a:ea typeface="ＭＳ Ｐゴシック" charset="-128"/>
                        </a:rPr>
                        <a:t>Sample</a:t>
                      </a:r>
                      <a:endParaRPr kumimoji="1" lang="ja-JP" altLang="en-US" sz="1600" b="0"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1</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A01-Blank.crm</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mn-lt"/>
                          <a:ea typeface="ＭＳ Ｐゴシック" charset="-128"/>
                        </a:rPr>
                        <a:t>Blank</a:t>
                      </a:r>
                      <a:endParaRPr kumimoji="1" lang="ja-JP" altLang="en-US" sz="1600" b="0"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2</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A02-(std PS) 1.crm</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mn-lt"/>
                          <a:ea typeface="ＭＳ Ｐゴシック" charset="-128"/>
                        </a:rPr>
                        <a:t>PS 1</a:t>
                      </a:r>
                      <a:endParaRPr kumimoji="1" lang="ja-JP" altLang="en-US" sz="1600" b="0"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3</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A03-Blank.crm</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mn-lt"/>
                          <a:ea typeface="ＭＳ Ｐゴシック" charset="-128"/>
                        </a:rPr>
                        <a:t>Blank</a:t>
                      </a:r>
                      <a:endParaRPr kumimoji="1" lang="ja-JP" altLang="en-US" sz="1600" b="0"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4</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A04-(std PS) 2.crm</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mn-lt"/>
                          <a:ea typeface="ＭＳ Ｐゴシック" charset="-128"/>
                        </a:rPr>
                        <a:t>PS</a:t>
                      </a:r>
                      <a:r>
                        <a:rPr kumimoji="1" lang="ja-JP" altLang="en-US" sz="1600" b="0" i="0" u="none" strike="noStrike" cap="none" normalizeH="0" baseline="0" dirty="0" smtClean="0">
                          <a:ln>
                            <a:noFill/>
                          </a:ln>
                          <a:solidFill>
                            <a:srgbClr val="000000"/>
                          </a:solidFill>
                          <a:effectLst/>
                          <a:latin typeface="+mn-lt"/>
                          <a:ea typeface="ＭＳ Ｐゴシック" charset="-128"/>
                        </a:rPr>
                        <a:t> </a:t>
                      </a:r>
                      <a:r>
                        <a:rPr kumimoji="1" lang="en-US" altLang="ja-JP" sz="1600" b="0" i="0" u="none" strike="noStrike" cap="none" normalizeH="0" baseline="0" dirty="0" smtClean="0">
                          <a:ln>
                            <a:noFill/>
                          </a:ln>
                          <a:solidFill>
                            <a:srgbClr val="000000"/>
                          </a:solidFill>
                          <a:effectLst/>
                          <a:latin typeface="+mn-lt"/>
                          <a:ea typeface="ＭＳ Ｐゴシック" charset="-128"/>
                        </a:rPr>
                        <a:t>2</a:t>
                      </a:r>
                      <a:endParaRPr kumimoji="1" lang="ja-JP" altLang="en-US" sz="1600" b="0"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r>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mn-lt"/>
                          <a:ea typeface="ＭＳ Ｐゴシック" charset="-128"/>
                        </a:rPr>
                        <a:t>5</a:t>
                      </a:r>
                      <a:endParaRPr kumimoji="1" lang="en-US" altLang="ja-JP" sz="1600" b="0"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A05-Blank.crm</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mn-lt"/>
                          <a:ea typeface="ＭＳ Ｐゴシック" charset="-128"/>
                        </a:rPr>
                        <a:t>Blank</a:t>
                      </a:r>
                      <a:endParaRPr kumimoji="1" lang="ja-JP" altLang="en-US" sz="1600" b="0"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r>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6</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A06-(std PS) 3.crm</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mn-lt"/>
                          <a:ea typeface="ＭＳ Ｐゴシック" charset="-128"/>
                        </a:rPr>
                        <a:t>PS 3</a:t>
                      </a:r>
                      <a:endParaRPr kumimoji="1" lang="ja-JP" altLang="en-US" sz="1600" b="0"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r>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7</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A07-Blank.crm</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mn-lt"/>
                          <a:ea typeface="ＭＳ Ｐゴシック" charset="-128"/>
                        </a:rPr>
                        <a:t>Blank</a:t>
                      </a:r>
                      <a:endParaRPr kumimoji="1" lang="ja-JP" altLang="en-US" sz="1600" b="0"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6F4AA"/>
                    </a:solidFill>
                  </a:tcPr>
                </a:tc>
              </a:tr>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8</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A08-(std PS) 4.crm</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mn-lt"/>
                          <a:ea typeface="ＭＳ Ｐゴシック" charset="-128"/>
                        </a:rPr>
                        <a:t>PS</a:t>
                      </a:r>
                      <a:r>
                        <a:rPr kumimoji="1" lang="ja-JP" altLang="en-US" sz="1600" b="0" i="0" u="none" strike="noStrike" cap="none" normalizeH="0" baseline="0" dirty="0" smtClean="0">
                          <a:ln>
                            <a:noFill/>
                          </a:ln>
                          <a:solidFill>
                            <a:srgbClr val="000000"/>
                          </a:solidFill>
                          <a:effectLst/>
                          <a:latin typeface="+mn-lt"/>
                          <a:ea typeface="ＭＳ Ｐゴシック" charset="-128"/>
                        </a:rPr>
                        <a:t> </a:t>
                      </a:r>
                      <a:r>
                        <a:rPr kumimoji="1" lang="en-US" altLang="ja-JP" sz="1600" b="0" i="0" u="none" strike="noStrike" cap="none" normalizeH="0" baseline="0" dirty="0" smtClean="0">
                          <a:ln>
                            <a:noFill/>
                          </a:ln>
                          <a:solidFill>
                            <a:srgbClr val="000000"/>
                          </a:solidFill>
                          <a:effectLst/>
                          <a:latin typeface="+mn-lt"/>
                          <a:ea typeface="ＭＳ Ｐゴシック" charset="-128"/>
                        </a:rPr>
                        <a:t>4</a:t>
                      </a:r>
                      <a:endParaRPr kumimoji="1" lang="ja-JP" altLang="en-US" sz="1600" b="0"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9</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A09-Blank.crm</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mn-lt"/>
                          <a:ea typeface="ＭＳ Ｐゴシック" charset="-128"/>
                        </a:rPr>
                        <a:t>Blank</a:t>
                      </a:r>
                      <a:endParaRPr kumimoji="1" lang="ja-JP" altLang="en-US" sz="1600" b="0"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10</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A10-(std PS) 5.crm</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mn-lt"/>
                          <a:ea typeface="ＭＳ Ｐゴシック" charset="-128"/>
                        </a:rPr>
                        <a:t>PS 5</a:t>
                      </a:r>
                      <a:endParaRPr kumimoji="1" lang="ja-JP" altLang="en-US" sz="1600" b="0"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11</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smtClean="0">
                          <a:ln>
                            <a:noFill/>
                          </a:ln>
                          <a:solidFill>
                            <a:srgbClr val="000000"/>
                          </a:solidFill>
                          <a:effectLst/>
                          <a:latin typeface="+mn-lt"/>
                          <a:ea typeface="ＭＳ Ｐゴシック" charset="-128"/>
                        </a:rPr>
                        <a:t>A11-Blank.crm</a:t>
                      </a:r>
                      <a:endParaRPr kumimoji="1" lang="en-US" altLang="ja-JP" sz="1600" b="0" i="0" u="none" strike="noStrike" cap="none" normalizeH="0" baseline="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600" b="0" i="0" u="none" strike="noStrike" cap="none" normalizeH="0" baseline="0" dirty="0" smtClean="0">
                          <a:ln>
                            <a:noFill/>
                          </a:ln>
                          <a:solidFill>
                            <a:srgbClr val="000000"/>
                          </a:solidFill>
                          <a:effectLst/>
                          <a:latin typeface="+mn-lt"/>
                          <a:ea typeface="ＭＳ Ｐゴシック" charset="-128"/>
                        </a:rPr>
                        <a:t>Blank</a:t>
                      </a:r>
                      <a:endParaRPr kumimoji="1" lang="ja-JP" altLang="en-US" sz="1600" b="0" i="0" u="none" strike="noStrike" cap="none" normalizeH="0" baseline="0" dirty="0" smtClean="0">
                        <a:ln>
                          <a:noFill/>
                        </a:ln>
                        <a:solidFill>
                          <a:schemeClr val="tx1"/>
                        </a:solidFill>
                        <a:effectLst/>
                        <a:latin typeface="+mn-lt"/>
                        <a:ea typeface="ＭＳ Ｐゴシック" charset="-128"/>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8</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7"/>
          <p:cNvPicPr>
            <a:picLocks noChangeAspect="1" noChangeArrowheads="1"/>
          </p:cNvPicPr>
          <p:nvPr/>
        </p:nvPicPr>
        <p:blipFill>
          <a:blip r:embed="rId2" cstate="print"/>
          <a:srcRect/>
          <a:stretch>
            <a:fillRect/>
          </a:stretch>
        </p:blipFill>
        <p:spPr bwMode="auto">
          <a:xfrm>
            <a:off x="323850" y="981075"/>
            <a:ext cx="8208963" cy="5897563"/>
          </a:xfrm>
          <a:prstGeom prst="rect">
            <a:avLst/>
          </a:prstGeom>
          <a:noFill/>
          <a:ln w="9525">
            <a:noFill/>
            <a:miter lim="800000"/>
            <a:headEnd/>
            <a:tailEnd/>
          </a:ln>
        </p:spPr>
      </p:pic>
      <p:sp>
        <p:nvSpPr>
          <p:cNvPr id="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BE8B7F48-BC19-42B2-9A0B-2C86724C6A3B}" type="slidenum">
              <a:rPr lang="ja-JP" altLang="en-US" sz="1400"/>
              <a:pPr algn="r"/>
              <a:t>8</a:t>
            </a:fld>
            <a:endParaRPr lang="en-US" altLang="ja-JP" sz="1400"/>
          </a:p>
        </p:txBody>
      </p:sp>
      <p:sp>
        <p:nvSpPr>
          <p:cNvPr id="8" name="Rectangle 2"/>
          <p:cNvSpPr>
            <a:spLocks noChangeArrowheads="1"/>
          </p:cNvSpPr>
          <p:nvPr/>
        </p:nvSpPr>
        <p:spPr bwMode="auto">
          <a:xfrm>
            <a:off x="0" y="620713"/>
            <a:ext cx="9144000" cy="504825"/>
          </a:xfrm>
          <a:prstGeom prst="rect">
            <a:avLst/>
          </a:prstGeom>
          <a:noFill/>
          <a:ln w="9525">
            <a:noFill/>
            <a:miter lim="800000"/>
            <a:headEnd/>
            <a:tailEnd/>
          </a:ln>
        </p:spPr>
        <p:txBody>
          <a:bodyPr anchor="ctr"/>
          <a:lstStyle/>
          <a:p>
            <a:pPr algn="ctr"/>
            <a:r>
              <a:rPr lang="en-US" altLang="ja-JP" sz="2000" b="1" dirty="0" smtClean="0">
                <a:solidFill>
                  <a:srgbClr val="000000"/>
                </a:solidFill>
                <a:latin typeface="+mn-lt"/>
              </a:rPr>
              <a:t>#4 File name: A04-</a:t>
            </a:r>
            <a:r>
              <a:rPr lang="en-US" altLang="ja-JP" sz="2000" b="1" dirty="0">
                <a:solidFill>
                  <a:srgbClr val="000000"/>
                </a:solidFill>
                <a:latin typeface="+mn-lt"/>
              </a:rPr>
              <a:t>(std PS) 2.crm</a:t>
            </a:r>
          </a:p>
        </p:txBody>
      </p:sp>
      <p:sp>
        <p:nvSpPr>
          <p:cNvPr id="9" name="Rectangle 8"/>
          <p:cNvSpPr>
            <a:spLocks noChangeArrowheads="1"/>
          </p:cNvSpPr>
          <p:nvPr/>
        </p:nvSpPr>
        <p:spPr bwMode="auto">
          <a:xfrm>
            <a:off x="323850" y="1196975"/>
            <a:ext cx="1008063" cy="360363"/>
          </a:xfrm>
          <a:prstGeom prst="rect">
            <a:avLst/>
          </a:prstGeom>
          <a:solidFill>
            <a:schemeClr val="bg1"/>
          </a:solidFill>
          <a:ln w="9525">
            <a:solidFill>
              <a:schemeClr val="tx1"/>
            </a:solidFill>
            <a:miter lim="800000"/>
            <a:headEnd/>
            <a:tailEnd/>
          </a:ln>
        </p:spPr>
        <p:txBody>
          <a:bodyPr wrap="none" anchor="ctr"/>
          <a:lstStyle/>
          <a:p>
            <a:pPr algn="ctr"/>
            <a:r>
              <a:rPr lang="en-US" altLang="ja-JP" sz="1200" b="1" dirty="0">
                <a:latin typeface="+mn-lt"/>
              </a:rPr>
              <a:t>1,300,000</a:t>
            </a:r>
          </a:p>
        </p:txBody>
      </p:sp>
      <p:sp>
        <p:nvSpPr>
          <p:cNvPr id="10" name="Rectangle 2"/>
          <p:cNvSpPr>
            <a:spLocks noChangeArrowheads="1"/>
          </p:cNvSpPr>
          <p:nvPr/>
        </p:nvSpPr>
        <p:spPr bwMode="auto">
          <a:xfrm>
            <a:off x="4427985" y="0"/>
            <a:ext cx="4716016"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en-US" altLang="ja-JP" b="1" kern="0" dirty="0" smtClean="0">
                <a:solidFill>
                  <a:srgbClr val="FF0000"/>
                </a:solidFill>
                <a:latin typeface="黑体" pitchFamily="49" charset="-122"/>
                <a:ea typeface="黑体" pitchFamily="49" charset="-122"/>
              </a:rPr>
              <a:t>JPS-900 </a:t>
            </a:r>
            <a:r>
              <a:rPr lang="zh-CN" altLang="en-US" b="1" kern="0" dirty="0" smtClean="0">
                <a:solidFill>
                  <a:srgbClr val="FF0000"/>
                </a:solidFill>
                <a:latin typeface="黑体" pitchFamily="49" charset="-122"/>
                <a:ea typeface="黑体" pitchFamily="49" charset="-122"/>
              </a:rPr>
              <a:t>性能和可重复性实验</a:t>
            </a:r>
            <a:endParaRPr lang="en-US" altLang="ja-JP" b="1" kern="0" dirty="0" smtClean="0">
              <a:solidFill>
                <a:srgbClr val="FF0000"/>
              </a:solidFill>
              <a:latin typeface="黑体" pitchFamily="49" charset="-122"/>
              <a:ea typeface="黑体"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02EBEE51-AA62-4C26-9A04-2CF98B2CD070}" type="slidenum">
              <a:rPr lang="ja-JP" altLang="en-US" smtClean="0"/>
              <a:pPr>
                <a:defRPr/>
              </a:pPr>
              <a:t>9</a:t>
            </a:fld>
            <a:endParaRPr lang="en-US" altLang="ja-JP"/>
          </a:p>
        </p:txBody>
      </p:sp>
      <p:sp>
        <p:nvSpPr>
          <p:cNvPr id="3" name="正方形/長方形 23"/>
          <p:cNvSpPr/>
          <p:nvPr/>
        </p:nvSpPr>
        <p:spPr>
          <a:xfrm>
            <a:off x="0" y="0"/>
            <a:ext cx="9144000" cy="6858000"/>
          </a:xfrm>
          <a:prstGeom prst="rect">
            <a:avLst/>
          </a:prstGeom>
          <a:gradFill flip="none" rotWithShape="1">
            <a:gsLst>
              <a:gs pos="0">
                <a:schemeClr val="bg1">
                  <a:lumMod val="85000"/>
                </a:schemeClr>
              </a:gs>
              <a:gs pos="5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endParaRPr kumimoji="1" lang="ja-JP" altLang="en-US" dirty="0"/>
          </a:p>
        </p:txBody>
      </p:sp>
      <p:sp>
        <p:nvSpPr>
          <p:cNvPr id="4" name="正方形/長方形 24"/>
          <p:cNvSpPr/>
          <p:nvPr/>
        </p:nvSpPr>
        <p:spPr>
          <a:xfrm>
            <a:off x="-1504" y="1"/>
            <a:ext cx="2589749" cy="5486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rtlCol="0" anchor="ctr"/>
          <a:lstStyle/>
          <a:p>
            <a:pPr algn="ctr"/>
            <a:r>
              <a:rPr lang="zh-CN" altLang="en-US" sz="1200" b="1" dirty="0" smtClean="0">
                <a:ea typeface="HGS創英角ｺﾞｼｯｸUB" pitchFamily="50" charset="-128"/>
              </a:rPr>
              <a:t>质量控制</a:t>
            </a:r>
            <a:endParaRPr lang="ja-JP" altLang="en-US" sz="1200" b="1" dirty="0" smtClean="0">
              <a:ea typeface="HGS創英角ｺﾞｼｯｸUB" pitchFamily="50" charset="-128"/>
            </a:endParaRPr>
          </a:p>
        </p:txBody>
      </p:sp>
      <p:cxnSp>
        <p:nvCxnSpPr>
          <p:cNvPr id="5" name="直接连接符 4"/>
          <p:cNvCxnSpPr/>
          <p:nvPr/>
        </p:nvCxnSpPr>
        <p:spPr>
          <a:xfrm>
            <a:off x="0" y="548680"/>
            <a:ext cx="914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8"/>
          <p:cNvPicPr>
            <a:picLocks noChangeAspect="1" noChangeArrowheads="1"/>
          </p:cNvPicPr>
          <p:nvPr/>
        </p:nvPicPr>
        <p:blipFill>
          <a:blip r:embed="rId2" cstate="print"/>
          <a:srcRect/>
          <a:stretch>
            <a:fillRect/>
          </a:stretch>
        </p:blipFill>
        <p:spPr bwMode="auto">
          <a:xfrm>
            <a:off x="0" y="965200"/>
            <a:ext cx="9144000" cy="5919788"/>
          </a:xfrm>
          <a:prstGeom prst="rect">
            <a:avLst/>
          </a:prstGeom>
          <a:noFill/>
          <a:ln w="9525">
            <a:noFill/>
            <a:miter lim="800000"/>
            <a:headEnd/>
            <a:tailEnd/>
          </a:ln>
        </p:spPr>
      </p:pic>
      <p:sp>
        <p:nvSpPr>
          <p:cNvPr id="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a:fld id="{DCD60840-49F7-4683-96A5-98091F79E246}" type="slidenum">
              <a:rPr lang="ja-JP" altLang="en-US" sz="1400"/>
              <a:pPr algn="r"/>
              <a:t>9</a:t>
            </a:fld>
            <a:endParaRPr lang="en-US" altLang="ja-JP" sz="1400"/>
          </a:p>
        </p:txBody>
      </p:sp>
      <p:sp>
        <p:nvSpPr>
          <p:cNvPr id="8" name="Rectangle 2"/>
          <p:cNvSpPr>
            <a:spLocks noChangeArrowheads="1"/>
          </p:cNvSpPr>
          <p:nvPr/>
        </p:nvSpPr>
        <p:spPr bwMode="auto">
          <a:xfrm>
            <a:off x="0" y="620713"/>
            <a:ext cx="9144000" cy="504825"/>
          </a:xfrm>
          <a:prstGeom prst="rect">
            <a:avLst/>
          </a:prstGeom>
          <a:noFill/>
          <a:ln w="9525">
            <a:noFill/>
            <a:miter lim="800000"/>
            <a:headEnd/>
            <a:tailEnd/>
          </a:ln>
        </p:spPr>
        <p:txBody>
          <a:bodyPr anchor="ctr"/>
          <a:lstStyle/>
          <a:p>
            <a:pPr algn="ctr"/>
            <a:r>
              <a:rPr lang="en-US" altLang="ja-JP" sz="2000" b="1" dirty="0" smtClean="0">
                <a:solidFill>
                  <a:srgbClr val="000000"/>
                </a:solidFill>
                <a:latin typeface="+mn-lt"/>
              </a:rPr>
              <a:t>#5 File name: A05-Blank.crm</a:t>
            </a:r>
            <a:endParaRPr lang="en-US" altLang="ja-JP" sz="2000" b="1" dirty="0">
              <a:solidFill>
                <a:srgbClr val="000000"/>
              </a:solidFill>
              <a:latin typeface="+mn-lt"/>
            </a:endParaRPr>
          </a:p>
        </p:txBody>
      </p:sp>
      <p:sp>
        <p:nvSpPr>
          <p:cNvPr id="9" name="Rectangle 9"/>
          <p:cNvSpPr>
            <a:spLocks noChangeArrowheads="1"/>
          </p:cNvSpPr>
          <p:nvPr/>
        </p:nvSpPr>
        <p:spPr bwMode="auto">
          <a:xfrm>
            <a:off x="323850" y="1196975"/>
            <a:ext cx="1008063" cy="360363"/>
          </a:xfrm>
          <a:prstGeom prst="rect">
            <a:avLst/>
          </a:prstGeom>
          <a:solidFill>
            <a:schemeClr val="bg1"/>
          </a:solidFill>
          <a:ln w="9525">
            <a:solidFill>
              <a:schemeClr val="tx1"/>
            </a:solidFill>
            <a:miter lim="800000"/>
            <a:headEnd/>
            <a:tailEnd/>
          </a:ln>
        </p:spPr>
        <p:txBody>
          <a:bodyPr wrap="none" anchor="ctr"/>
          <a:lstStyle/>
          <a:p>
            <a:pPr algn="ctr"/>
            <a:r>
              <a:rPr lang="en-US" altLang="ja-JP" sz="1200" b="1" dirty="0">
                <a:latin typeface="+mn-lt"/>
              </a:rPr>
              <a:t>20,000</a:t>
            </a:r>
          </a:p>
        </p:txBody>
      </p:sp>
      <p:sp>
        <p:nvSpPr>
          <p:cNvPr id="10" name="Rectangle 2"/>
          <p:cNvSpPr>
            <a:spLocks noChangeArrowheads="1"/>
          </p:cNvSpPr>
          <p:nvPr/>
        </p:nvSpPr>
        <p:spPr bwMode="auto">
          <a:xfrm>
            <a:off x="4427985" y="0"/>
            <a:ext cx="4716016" cy="549275"/>
          </a:xfrm>
          <a:prstGeom prst="rect">
            <a:avLst/>
          </a:prstGeom>
          <a:noFill/>
          <a:ln w="9525">
            <a:noFill/>
            <a:miter lim="800000"/>
            <a:headEnd/>
            <a:tailEnd/>
          </a:ln>
        </p:spPr>
        <p:txBody>
          <a:bodyPr anchor="ctr"/>
          <a:lstStyle/>
          <a:p>
            <a:pPr marL="990600" lvl="1" indent="-533400" eaLnBrk="0" hangingPunct="0">
              <a:spcBef>
                <a:spcPct val="20000"/>
              </a:spcBef>
              <a:buFontTx/>
              <a:buChar char="•"/>
              <a:defRPr/>
            </a:pPr>
            <a:r>
              <a:rPr lang="en-US" altLang="ja-JP" b="1" kern="0" dirty="0" smtClean="0">
                <a:solidFill>
                  <a:srgbClr val="FF0000"/>
                </a:solidFill>
                <a:latin typeface="黑体" pitchFamily="49" charset="-122"/>
                <a:ea typeface="黑体" pitchFamily="49" charset="-122"/>
              </a:rPr>
              <a:t>JPS-900 </a:t>
            </a:r>
            <a:r>
              <a:rPr lang="zh-CN" altLang="en-US" b="1" kern="0" dirty="0" smtClean="0">
                <a:solidFill>
                  <a:srgbClr val="FF0000"/>
                </a:solidFill>
                <a:latin typeface="黑体" pitchFamily="49" charset="-122"/>
                <a:ea typeface="黑体" pitchFamily="49" charset="-122"/>
              </a:rPr>
              <a:t>性能和可重复性实验</a:t>
            </a:r>
            <a:endParaRPr lang="en-US" altLang="ja-JP" b="1" kern="0" dirty="0" smtClean="0">
              <a:solidFill>
                <a:srgbClr val="FF0000"/>
              </a:solidFill>
              <a:latin typeface="黑体" pitchFamily="49" charset="-122"/>
              <a:ea typeface="黑体" pitchFamily="49" charset="-122"/>
            </a:endParaRP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8638</TotalTime>
  <Words>1470</Words>
  <Application>Microsoft Office PowerPoint</Application>
  <PresentationFormat>全屏显示(4:3)</PresentationFormat>
  <Paragraphs>729</Paragraphs>
  <Slides>23</Slides>
  <Notes>0</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標準デザイン</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臭素系難燃剤・GC/MS導入までの画期的前処理方法へ挑戦！</dc:title>
  <dc:creator>hideto imai</dc:creator>
  <cp:lastModifiedBy>User</cp:lastModifiedBy>
  <cp:revision>754</cp:revision>
  <dcterms:created xsi:type="dcterms:W3CDTF">2010-08-11T07:12:51Z</dcterms:created>
  <dcterms:modified xsi:type="dcterms:W3CDTF">2014-01-21T10:16:32Z</dcterms:modified>
</cp:coreProperties>
</file>